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3" r:id="rId2"/>
    <p:sldId id="273" r:id="rId3"/>
    <p:sldId id="276" r:id="rId4"/>
    <p:sldId id="281" r:id="rId5"/>
    <p:sldId id="280" r:id="rId6"/>
    <p:sldId id="282" r:id="rId7"/>
    <p:sldId id="283" r:id="rId8"/>
    <p:sldId id="272" r:id="rId9"/>
    <p:sldId id="264" r:id="rId10"/>
  </p:sldIdLst>
  <p:sldSz cx="9144000" cy="6858000" type="screen4x3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">
          <p15:clr>
            <a:srgbClr val="A4A3A4"/>
          </p15:clr>
        </p15:guide>
        <p15:guide id="2" orient="horz" pos="618">
          <p15:clr>
            <a:srgbClr val="A4A3A4"/>
          </p15:clr>
        </p15:guide>
        <p15:guide id="3" orient="horz" pos="709">
          <p15:clr>
            <a:srgbClr val="A4A3A4"/>
          </p15:clr>
        </p15:guide>
        <p15:guide id="4" orient="horz" pos="3974">
          <p15:clr>
            <a:srgbClr val="A4A3A4"/>
          </p15:clr>
        </p15:guide>
        <p15:guide id="5" orient="horz" pos="4065">
          <p15:clr>
            <a:srgbClr val="A4A3A4"/>
          </p15:clr>
        </p15:guide>
        <p15:guide id="6" orient="horz" pos="4247">
          <p15:clr>
            <a:srgbClr val="A4A3A4"/>
          </p15:clr>
        </p15:guide>
        <p15:guide id="7" orient="horz" pos="3748">
          <p15:clr>
            <a:srgbClr val="A4A3A4"/>
          </p15:clr>
        </p15:guide>
        <p15:guide id="8" pos="5511">
          <p15:clr>
            <a:srgbClr val="A4A3A4"/>
          </p15:clr>
        </p15:guide>
        <p15:guide id="9" pos="249">
          <p15:clr>
            <a:srgbClr val="A4A3A4"/>
          </p15:clr>
        </p15:guide>
        <p15:guide id="10" pos="2880">
          <p15:clr>
            <a:srgbClr val="A4A3A4"/>
          </p15:clr>
        </p15:guide>
        <p15:guide id="11" pos="2835">
          <p15:clr>
            <a:srgbClr val="A4A3A4"/>
          </p15:clr>
        </p15:guide>
        <p15:guide id="12" pos="292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orient="horz" pos="476">
          <p15:clr>
            <a:srgbClr val="A4A3A4"/>
          </p15:clr>
        </p15:guide>
        <p15:guide id="3" orient="horz" pos="5465">
          <p15:clr>
            <a:srgbClr val="A4A3A4"/>
          </p15:clr>
        </p15:guide>
        <p15:guide id="4" orient="horz" pos="5759">
          <p15:clr>
            <a:srgbClr val="A4A3A4"/>
          </p15:clr>
        </p15:guide>
        <p15:guide id="5" orient="horz" pos="5511">
          <p15:clr>
            <a:srgbClr val="A4A3A4"/>
          </p15:clr>
        </p15:guide>
        <p15:guide id="6" orient="horz" pos="5692">
          <p15:clr>
            <a:srgbClr val="A4A3A4"/>
          </p15:clr>
        </p15:guide>
        <p15:guide id="7" pos="3974">
          <p15:clr>
            <a:srgbClr val="A4A3A4"/>
          </p15:clr>
        </p15:guide>
        <p15:guide id="8" pos="34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1C1C"/>
    <a:srgbClr val="373737"/>
    <a:srgbClr val="6E6E6E"/>
    <a:srgbClr val="FFFFFF"/>
    <a:srgbClr val="F8F8F8"/>
    <a:srgbClr val="000000"/>
    <a:srgbClr val="DDDDDD"/>
    <a:srgbClr val="808080"/>
    <a:srgbClr val="C0C0C0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719" autoAdjust="0"/>
  </p:normalViewPr>
  <p:slideViewPr>
    <p:cSldViewPr showGuides="1">
      <p:cViewPr varScale="1">
        <p:scale>
          <a:sx n="89" d="100"/>
          <a:sy n="89" d="100"/>
        </p:scale>
        <p:origin x="1282" y="77"/>
      </p:cViewPr>
      <p:guideLst>
        <p:guide orient="horz" pos="164"/>
        <p:guide orient="horz" pos="618"/>
        <p:guide orient="horz" pos="709"/>
        <p:guide orient="horz" pos="3974"/>
        <p:guide orient="horz" pos="4065"/>
        <p:guide orient="horz" pos="4247"/>
        <p:guide orient="horz" pos="3748"/>
        <p:guide pos="5511"/>
        <p:guide pos="249"/>
        <p:guide pos="2880"/>
        <p:guide pos="2835"/>
        <p:guide pos="292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302"/>
    </p:cViewPr>
  </p:sorterViewPr>
  <p:notesViewPr>
    <p:cSldViewPr>
      <p:cViewPr varScale="1">
        <p:scale>
          <a:sx n="56" d="100"/>
          <a:sy n="56" d="100"/>
        </p:scale>
        <p:origin x="-2544" y="-78"/>
      </p:cViewPr>
      <p:guideLst>
        <p:guide orient="horz" pos="2880"/>
        <p:guide orient="horz" pos="476"/>
        <p:guide orient="horz" pos="5465"/>
        <p:guide orient="horz" pos="5759"/>
        <p:guide orient="horz" pos="5511"/>
        <p:guide orient="horz" pos="5692"/>
        <p:guide pos="3974"/>
        <p:guide pos="34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CC6A0D-5AFA-43D3-924D-E42FFE9D8403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7F80FA7-1FDC-4687-87AF-749CE58D823F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1</a:t>
          </a:r>
          <a:endParaRPr lang="zh-CN" altLang="en-US" dirty="0">
            <a:solidFill>
              <a:srgbClr val="FFFFFF"/>
            </a:solidFill>
          </a:endParaRPr>
        </a:p>
      </dgm:t>
    </dgm:pt>
    <dgm:pt modelId="{418358B0-A534-4E2B-B5ED-BE9E02895AFC}" type="parTrans" cxnId="{3F9EA91B-B68F-4C62-903F-27D5B23C46AE}">
      <dgm:prSet/>
      <dgm:spPr/>
      <dgm:t>
        <a:bodyPr/>
        <a:lstStyle/>
        <a:p>
          <a:endParaRPr lang="zh-CN" altLang="en-US"/>
        </a:p>
      </dgm:t>
    </dgm:pt>
    <dgm:pt modelId="{538F9D4A-8D14-42DB-88B8-D587CD58C2C0}" type="sibTrans" cxnId="{3F9EA91B-B68F-4C62-903F-27D5B23C46AE}">
      <dgm:prSet/>
      <dgm:spPr/>
      <dgm:t>
        <a:bodyPr/>
        <a:lstStyle/>
        <a:p>
          <a:endParaRPr lang="zh-CN" altLang="en-US"/>
        </a:p>
      </dgm:t>
    </dgm:pt>
    <dgm:pt modelId="{9830C3A0-5D2B-4241-A3F9-9654D05F7988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zh-TW" altLang="en-US" sz="1600" dirty="0" smtClean="0">
              <a:solidFill>
                <a:srgbClr val="1C1C1C"/>
              </a:solidFill>
            </a:rPr>
            <a:t>甚麼是黃金</a:t>
          </a:r>
          <a:r>
            <a:rPr lang="en-US" altLang="zh-TW" sz="1600" dirty="0" smtClean="0">
              <a:solidFill>
                <a:srgbClr val="1C1C1C"/>
              </a:solidFill>
            </a:rPr>
            <a:t>?</a:t>
          </a:r>
          <a:endParaRPr lang="zh-CN" altLang="en-US" sz="1600" dirty="0">
            <a:solidFill>
              <a:srgbClr val="1C1C1C"/>
            </a:solidFill>
          </a:endParaRPr>
        </a:p>
      </dgm:t>
    </dgm:pt>
    <dgm:pt modelId="{FED54D61-6AFD-425F-90A5-2213E9AE5F47}" type="parTrans" cxnId="{4675E0D5-18A4-4064-A6A4-F7DD8FC83BA7}">
      <dgm:prSet/>
      <dgm:spPr/>
      <dgm:t>
        <a:bodyPr/>
        <a:lstStyle/>
        <a:p>
          <a:endParaRPr lang="zh-CN" altLang="en-US"/>
        </a:p>
      </dgm:t>
    </dgm:pt>
    <dgm:pt modelId="{72823120-D897-48FB-B508-EBE1716B7D64}" type="sibTrans" cxnId="{4675E0D5-18A4-4064-A6A4-F7DD8FC83BA7}">
      <dgm:prSet/>
      <dgm:spPr/>
      <dgm:t>
        <a:bodyPr/>
        <a:lstStyle/>
        <a:p>
          <a:endParaRPr lang="zh-CN" altLang="en-US"/>
        </a:p>
      </dgm:t>
    </dgm:pt>
    <dgm:pt modelId="{802793A6-CBD1-4C70-9D1B-CC7A314A1196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zh-TW" altLang="en-US" sz="1600" dirty="0" smtClean="0">
              <a:solidFill>
                <a:srgbClr val="1C1C1C"/>
              </a:solidFill>
            </a:rPr>
            <a:t>投資黃金需要具備</a:t>
          </a:r>
          <a:r>
            <a:rPr lang="en-US" altLang="zh-TW" sz="1600" dirty="0" smtClean="0">
              <a:solidFill>
                <a:srgbClr val="1C1C1C"/>
              </a:solidFill>
            </a:rPr>
            <a:t>?</a:t>
          </a:r>
          <a:endParaRPr lang="zh-CN" altLang="en-US" sz="1600" dirty="0">
            <a:solidFill>
              <a:srgbClr val="1C1C1C"/>
            </a:solidFill>
          </a:endParaRPr>
        </a:p>
      </dgm:t>
    </dgm:pt>
    <dgm:pt modelId="{FB94CFE1-91A4-46F6-B695-4FF57B7DD47A}" type="parTrans" cxnId="{52AF3023-D549-4D9E-B224-0F61AD712855}">
      <dgm:prSet/>
      <dgm:spPr/>
      <dgm:t>
        <a:bodyPr/>
        <a:lstStyle/>
        <a:p>
          <a:endParaRPr lang="zh-CN" altLang="en-US"/>
        </a:p>
      </dgm:t>
    </dgm:pt>
    <dgm:pt modelId="{FF49B0E6-18CB-42E6-9C2D-0F363079C3AE}" type="sibTrans" cxnId="{52AF3023-D549-4D9E-B224-0F61AD712855}">
      <dgm:prSet/>
      <dgm:spPr/>
      <dgm:t>
        <a:bodyPr/>
        <a:lstStyle/>
        <a:p>
          <a:endParaRPr lang="zh-CN" altLang="en-US"/>
        </a:p>
      </dgm:t>
    </dgm:pt>
    <dgm:pt modelId="{4F49577A-6322-459E-8FF2-C71A85FB8A10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3</a:t>
          </a:r>
          <a:endParaRPr lang="zh-CN" altLang="en-US" dirty="0">
            <a:solidFill>
              <a:srgbClr val="FFFFFF"/>
            </a:solidFill>
          </a:endParaRPr>
        </a:p>
      </dgm:t>
    </dgm:pt>
    <dgm:pt modelId="{142BD9C9-83BE-4B75-AE86-264CF15FBC3C}" type="parTrans" cxnId="{AD978664-7D93-4B8B-A41D-83319AAECAA5}">
      <dgm:prSet/>
      <dgm:spPr/>
      <dgm:t>
        <a:bodyPr/>
        <a:lstStyle/>
        <a:p>
          <a:endParaRPr lang="zh-CN" altLang="en-US"/>
        </a:p>
      </dgm:t>
    </dgm:pt>
    <dgm:pt modelId="{AF9E0CEE-D2CF-45C5-AE87-D6B2D0D49884}" type="sibTrans" cxnId="{AD978664-7D93-4B8B-A41D-83319AAECAA5}">
      <dgm:prSet/>
      <dgm:spPr/>
      <dgm:t>
        <a:bodyPr/>
        <a:lstStyle/>
        <a:p>
          <a:endParaRPr lang="zh-CN" altLang="en-US"/>
        </a:p>
      </dgm:t>
    </dgm:pt>
    <dgm:pt modelId="{57C62713-E7DE-48EE-AE67-2B709CE47F37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zh-TW" altLang="en-US" sz="1600" dirty="0" smtClean="0">
              <a:solidFill>
                <a:srgbClr val="1C1C1C"/>
              </a:solidFill>
            </a:rPr>
            <a:t>世界各大黃金市場</a:t>
          </a:r>
          <a:endParaRPr lang="zh-CN" altLang="en-US" sz="1600" dirty="0">
            <a:solidFill>
              <a:srgbClr val="1C1C1C"/>
            </a:solidFill>
          </a:endParaRPr>
        </a:p>
      </dgm:t>
    </dgm:pt>
    <dgm:pt modelId="{B43B843D-AEAB-4997-90B5-5567A02135F6}" type="parTrans" cxnId="{3278421F-133D-421B-83BC-75074B864EE6}">
      <dgm:prSet/>
      <dgm:spPr/>
      <dgm:t>
        <a:bodyPr/>
        <a:lstStyle/>
        <a:p>
          <a:endParaRPr lang="zh-CN" altLang="en-US"/>
        </a:p>
      </dgm:t>
    </dgm:pt>
    <dgm:pt modelId="{8750A376-8D60-4389-A8DF-AB7B9284A5E0}" type="sibTrans" cxnId="{3278421F-133D-421B-83BC-75074B864EE6}">
      <dgm:prSet/>
      <dgm:spPr/>
      <dgm:t>
        <a:bodyPr/>
        <a:lstStyle/>
        <a:p>
          <a:endParaRPr lang="zh-CN" altLang="en-US"/>
        </a:p>
      </dgm:t>
    </dgm:pt>
    <dgm:pt modelId="{EEFA96A0-7DBF-42F5-9760-1B682C978D9E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4</a:t>
          </a:r>
          <a:endParaRPr lang="zh-CN" altLang="en-US" dirty="0">
            <a:solidFill>
              <a:srgbClr val="FFFFFF"/>
            </a:solidFill>
          </a:endParaRPr>
        </a:p>
      </dgm:t>
    </dgm:pt>
    <dgm:pt modelId="{0340630C-B312-4000-B364-5E57002B64CE}" type="parTrans" cxnId="{B9BABDB1-5FF1-4867-93E9-7B04558D9BBC}">
      <dgm:prSet/>
      <dgm:spPr/>
      <dgm:t>
        <a:bodyPr/>
        <a:lstStyle/>
        <a:p>
          <a:endParaRPr lang="zh-CN" altLang="en-US"/>
        </a:p>
      </dgm:t>
    </dgm:pt>
    <dgm:pt modelId="{D021868A-5F15-426D-9BF9-38BC4141536B}" type="sibTrans" cxnId="{B9BABDB1-5FF1-4867-93E9-7B04558D9BBC}">
      <dgm:prSet/>
      <dgm:spPr/>
      <dgm:t>
        <a:bodyPr/>
        <a:lstStyle/>
        <a:p>
          <a:endParaRPr lang="zh-CN" altLang="en-US"/>
        </a:p>
      </dgm:t>
    </dgm:pt>
    <dgm:pt modelId="{0792B64B-B93F-4639-B6ED-F80F72A777A6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5</a:t>
          </a:r>
          <a:endParaRPr lang="zh-CN" altLang="en-US" dirty="0">
            <a:solidFill>
              <a:srgbClr val="FFFFFF"/>
            </a:solidFill>
          </a:endParaRPr>
        </a:p>
      </dgm:t>
    </dgm:pt>
    <dgm:pt modelId="{A1B428BC-E51F-4292-848B-FB24C49792EB}" type="parTrans" cxnId="{F16C09AB-58F0-4B3A-834A-F3DB59015817}">
      <dgm:prSet/>
      <dgm:spPr/>
      <dgm:t>
        <a:bodyPr/>
        <a:lstStyle/>
        <a:p>
          <a:endParaRPr lang="zh-CN" altLang="en-US"/>
        </a:p>
      </dgm:t>
    </dgm:pt>
    <dgm:pt modelId="{E1890F18-DC2F-4720-A639-7AE3593F91FB}" type="sibTrans" cxnId="{F16C09AB-58F0-4B3A-834A-F3DB59015817}">
      <dgm:prSet/>
      <dgm:spPr/>
      <dgm:t>
        <a:bodyPr/>
        <a:lstStyle/>
        <a:p>
          <a:endParaRPr lang="zh-CN" altLang="en-US"/>
        </a:p>
      </dgm:t>
    </dgm:pt>
    <dgm:pt modelId="{850919D4-F313-498A-89A2-6006B4A28CAC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zh-TW" altLang="en-US" sz="1600" dirty="0" smtClean="0">
              <a:solidFill>
                <a:srgbClr val="1C1C1C"/>
              </a:solidFill>
            </a:rPr>
            <a:t>外匯交易需具備的投資心理</a:t>
          </a:r>
          <a:endParaRPr lang="zh-CN" altLang="en-US" sz="1600" dirty="0">
            <a:solidFill>
              <a:srgbClr val="1C1C1C"/>
            </a:solidFill>
          </a:endParaRPr>
        </a:p>
      </dgm:t>
    </dgm:pt>
    <dgm:pt modelId="{762BBC97-ADCC-4F67-B4ED-DA5A66392793}" type="parTrans" cxnId="{24A3A7E8-31EE-4979-B841-407105CED411}">
      <dgm:prSet/>
      <dgm:spPr/>
      <dgm:t>
        <a:bodyPr/>
        <a:lstStyle/>
        <a:p>
          <a:endParaRPr lang="zh-CN" altLang="en-US"/>
        </a:p>
      </dgm:t>
    </dgm:pt>
    <dgm:pt modelId="{662F3B96-4A79-4EA8-894C-3D8579647F30}" type="sibTrans" cxnId="{24A3A7E8-31EE-4979-B841-407105CED411}">
      <dgm:prSet/>
      <dgm:spPr/>
      <dgm:t>
        <a:bodyPr/>
        <a:lstStyle/>
        <a:p>
          <a:endParaRPr lang="zh-CN" altLang="en-US"/>
        </a:p>
      </dgm:t>
    </dgm:pt>
    <dgm:pt modelId="{0EAEA40A-AFEE-4FED-833C-B31C910692E6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zh-TW" altLang="en-US" sz="1600" dirty="0" smtClean="0">
              <a:solidFill>
                <a:srgbClr val="1C1C1C"/>
              </a:solidFill>
            </a:rPr>
            <a:t>投資黃金可以參考的資訊</a:t>
          </a:r>
          <a:endParaRPr lang="zh-CN" altLang="en-US" sz="1600" dirty="0">
            <a:solidFill>
              <a:srgbClr val="1C1C1C"/>
            </a:solidFill>
          </a:endParaRPr>
        </a:p>
      </dgm:t>
    </dgm:pt>
    <dgm:pt modelId="{FC157DD3-C8F5-4DFE-9A24-5B43BBD37E38}" type="parTrans" cxnId="{FC362A2E-8681-40D2-9789-5D39FFD036F0}">
      <dgm:prSet/>
      <dgm:spPr/>
      <dgm:t>
        <a:bodyPr/>
        <a:lstStyle/>
        <a:p>
          <a:endParaRPr lang="zh-CN" altLang="en-US"/>
        </a:p>
      </dgm:t>
    </dgm:pt>
    <dgm:pt modelId="{3FD43985-5A2B-4076-9AA0-7DC1E78D6825}" type="sibTrans" cxnId="{FC362A2E-8681-40D2-9789-5D39FFD036F0}">
      <dgm:prSet/>
      <dgm:spPr/>
      <dgm:t>
        <a:bodyPr/>
        <a:lstStyle/>
        <a:p>
          <a:endParaRPr lang="zh-CN" altLang="en-US"/>
        </a:p>
      </dgm:t>
    </dgm:pt>
    <dgm:pt modelId="{BF9FE8BE-983E-41F9-B317-D7015F6F36FA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2</a:t>
          </a:r>
          <a:endParaRPr lang="zh-CN" altLang="en-US" dirty="0">
            <a:solidFill>
              <a:srgbClr val="FFFFFF"/>
            </a:solidFill>
          </a:endParaRPr>
        </a:p>
      </dgm:t>
    </dgm:pt>
    <dgm:pt modelId="{6A4C0EF0-ECC4-4E5F-9FF7-030BF8FA6E52}" type="sibTrans" cxnId="{953531F8-CCD4-46A6-B490-DB68D2FBDC8C}">
      <dgm:prSet/>
      <dgm:spPr/>
      <dgm:t>
        <a:bodyPr/>
        <a:lstStyle/>
        <a:p>
          <a:endParaRPr lang="zh-CN" altLang="en-US"/>
        </a:p>
      </dgm:t>
    </dgm:pt>
    <dgm:pt modelId="{922601CA-F814-4FB6-A426-5608D1BEDA51}" type="parTrans" cxnId="{953531F8-CCD4-46A6-B490-DB68D2FBDC8C}">
      <dgm:prSet/>
      <dgm:spPr/>
      <dgm:t>
        <a:bodyPr/>
        <a:lstStyle/>
        <a:p>
          <a:endParaRPr lang="zh-CN" altLang="en-US"/>
        </a:p>
      </dgm:t>
    </dgm:pt>
    <dgm:pt modelId="{78AD1182-6711-44B6-95D9-0543DA065073}" type="pres">
      <dgm:prSet presAssocID="{3ACC6A0D-5AFA-43D3-924D-E42FFE9D840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0A5E051B-36E3-4708-B8E0-CEA45E5AFCA3}" type="pres">
      <dgm:prSet presAssocID="{87F80FA7-1FDC-4687-87AF-749CE58D823F}" presName="linNode" presStyleCnt="0"/>
      <dgm:spPr/>
    </dgm:pt>
    <dgm:pt modelId="{2381FA19-2733-48ED-ABAA-7EDFAF30A094}" type="pres">
      <dgm:prSet presAssocID="{87F80FA7-1FDC-4687-87AF-749CE58D823F}" presName="parentText" presStyleLbl="node1" presStyleIdx="0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6239680-3CB0-4DF4-8F4D-801C589137CD}" type="pres">
      <dgm:prSet presAssocID="{87F80FA7-1FDC-4687-87AF-749CE58D823F}" presName="descendantText" presStyleLbl="align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BBE333D-B468-4E16-8BE4-A0D75FB74CE7}" type="pres">
      <dgm:prSet presAssocID="{538F9D4A-8D14-42DB-88B8-D587CD58C2C0}" presName="sp" presStyleCnt="0"/>
      <dgm:spPr/>
    </dgm:pt>
    <dgm:pt modelId="{FC592209-34A7-4F86-B4A3-CD2205180153}" type="pres">
      <dgm:prSet presAssocID="{BF9FE8BE-983E-41F9-B317-D7015F6F36FA}" presName="linNode" presStyleCnt="0"/>
      <dgm:spPr/>
    </dgm:pt>
    <dgm:pt modelId="{4CE170C5-6DE4-49AE-85C4-BB9332B44101}" type="pres">
      <dgm:prSet presAssocID="{BF9FE8BE-983E-41F9-B317-D7015F6F36FA}" presName="parentText" presStyleLbl="node1" presStyleIdx="1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0313DD0-A4E1-4D7E-AE20-031718C5CEC6}" type="pres">
      <dgm:prSet presAssocID="{BF9FE8BE-983E-41F9-B317-D7015F6F36FA}" presName="descendantText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5DB555-4FD6-4E60-96BE-FE4E2F0D0366}" type="pres">
      <dgm:prSet presAssocID="{6A4C0EF0-ECC4-4E5F-9FF7-030BF8FA6E52}" presName="sp" presStyleCnt="0"/>
      <dgm:spPr/>
    </dgm:pt>
    <dgm:pt modelId="{A840535B-423A-4CFC-984F-80427C872268}" type="pres">
      <dgm:prSet presAssocID="{4F49577A-6322-459E-8FF2-C71A85FB8A10}" presName="linNode" presStyleCnt="0"/>
      <dgm:spPr/>
    </dgm:pt>
    <dgm:pt modelId="{E8A2056D-40E3-46C3-8DEB-F711CFFDABE5}" type="pres">
      <dgm:prSet presAssocID="{4F49577A-6322-459E-8FF2-C71A85FB8A10}" presName="parentText" presStyleLbl="node1" presStyleIdx="2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DAE57B0-4386-42CD-B7BF-2EB7D32E6BF2}" type="pres">
      <dgm:prSet presAssocID="{4F49577A-6322-459E-8FF2-C71A85FB8A10}" presName="descendantText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9C91ECF-E223-47CE-8844-FAF1D92E1460}" type="pres">
      <dgm:prSet presAssocID="{AF9E0CEE-D2CF-45C5-AE87-D6B2D0D49884}" presName="sp" presStyleCnt="0"/>
      <dgm:spPr/>
    </dgm:pt>
    <dgm:pt modelId="{B17E93F9-934D-4D5F-9E95-33F5971E5037}" type="pres">
      <dgm:prSet presAssocID="{EEFA96A0-7DBF-42F5-9760-1B682C978D9E}" presName="linNode" presStyleCnt="0"/>
      <dgm:spPr/>
    </dgm:pt>
    <dgm:pt modelId="{5E94653F-6E3A-466B-866E-C0149A07CA40}" type="pres">
      <dgm:prSet presAssocID="{EEFA96A0-7DBF-42F5-9760-1B682C978D9E}" presName="parentText" presStyleLbl="node1" presStyleIdx="3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FAD5F7D-A880-40A0-AE9E-17C80DAA362D}" type="pres">
      <dgm:prSet presAssocID="{EEFA96A0-7DBF-42F5-9760-1B682C978D9E}" presName="descendantText" presStyleLbl="align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EDC8629-9024-4F5C-B802-AB54DBB1889A}" type="pres">
      <dgm:prSet presAssocID="{D021868A-5F15-426D-9BF9-38BC4141536B}" presName="sp" presStyleCnt="0"/>
      <dgm:spPr/>
    </dgm:pt>
    <dgm:pt modelId="{7DFBF7FF-DDB7-4FCB-ADDD-51784835003D}" type="pres">
      <dgm:prSet presAssocID="{0792B64B-B93F-4639-B6ED-F80F72A777A6}" presName="linNode" presStyleCnt="0"/>
      <dgm:spPr/>
    </dgm:pt>
    <dgm:pt modelId="{39A22D0B-8CB7-4C90-A0BE-B94049266003}" type="pres">
      <dgm:prSet presAssocID="{0792B64B-B93F-4639-B6ED-F80F72A777A6}" presName="parentText" presStyleLbl="node1" presStyleIdx="4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256C4D-C145-46CA-A9D9-95A8600A7020}" type="pres">
      <dgm:prSet presAssocID="{0792B64B-B93F-4639-B6ED-F80F72A777A6}" presName="descendantText" presStyleLbl="alignAccFollowNode1" presStyleIdx="4" presStyleCnt="5" custLinFactNeighborX="0" custLinFactNeighborY="-22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97DC11A-0F73-48E1-B090-ACFE1B881109}" type="presOf" srcId="{3ACC6A0D-5AFA-43D3-924D-E42FFE9D8403}" destId="{78AD1182-6711-44B6-95D9-0543DA065073}" srcOrd="0" destOrd="0" presId="urn:microsoft.com/office/officeart/2005/8/layout/vList5"/>
    <dgm:cxn modelId="{E7C6FD22-8EDA-4EDB-8AFB-D621880A30C4}" type="presOf" srcId="{BF9FE8BE-983E-41F9-B317-D7015F6F36FA}" destId="{4CE170C5-6DE4-49AE-85C4-BB9332B44101}" srcOrd="0" destOrd="0" presId="urn:microsoft.com/office/officeart/2005/8/layout/vList5"/>
    <dgm:cxn modelId="{52AF3023-D549-4D9E-B224-0F61AD712855}" srcId="{BF9FE8BE-983E-41F9-B317-D7015F6F36FA}" destId="{802793A6-CBD1-4C70-9D1B-CC7A314A1196}" srcOrd="0" destOrd="0" parTransId="{FB94CFE1-91A4-46F6-B695-4FF57B7DD47A}" sibTransId="{FF49B0E6-18CB-42E6-9C2D-0F363079C3AE}"/>
    <dgm:cxn modelId="{F16C09AB-58F0-4B3A-834A-F3DB59015817}" srcId="{3ACC6A0D-5AFA-43D3-924D-E42FFE9D8403}" destId="{0792B64B-B93F-4639-B6ED-F80F72A777A6}" srcOrd="4" destOrd="0" parTransId="{A1B428BC-E51F-4292-848B-FB24C49792EB}" sibTransId="{E1890F18-DC2F-4720-A639-7AE3593F91FB}"/>
    <dgm:cxn modelId="{2C041A71-AB07-447E-934C-E0C2BB486159}" type="presOf" srcId="{4F49577A-6322-459E-8FF2-C71A85FB8A10}" destId="{E8A2056D-40E3-46C3-8DEB-F711CFFDABE5}" srcOrd="0" destOrd="0" presId="urn:microsoft.com/office/officeart/2005/8/layout/vList5"/>
    <dgm:cxn modelId="{E45095AD-C91B-4C34-B930-D52B64ED8DF0}" type="presOf" srcId="{EEFA96A0-7DBF-42F5-9760-1B682C978D9E}" destId="{5E94653F-6E3A-466B-866E-C0149A07CA40}" srcOrd="0" destOrd="0" presId="urn:microsoft.com/office/officeart/2005/8/layout/vList5"/>
    <dgm:cxn modelId="{CF9C2DC7-88C4-45B0-A89A-801D719A067F}" type="presOf" srcId="{0792B64B-B93F-4639-B6ED-F80F72A777A6}" destId="{39A22D0B-8CB7-4C90-A0BE-B94049266003}" srcOrd="0" destOrd="0" presId="urn:microsoft.com/office/officeart/2005/8/layout/vList5"/>
    <dgm:cxn modelId="{24A3A7E8-31EE-4979-B841-407105CED411}" srcId="{0792B64B-B93F-4639-B6ED-F80F72A777A6}" destId="{850919D4-F313-498A-89A2-6006B4A28CAC}" srcOrd="0" destOrd="0" parTransId="{762BBC97-ADCC-4F67-B4ED-DA5A66392793}" sibTransId="{662F3B96-4A79-4EA8-894C-3D8579647F30}"/>
    <dgm:cxn modelId="{191A9748-9762-441A-9CE2-D63D6FAA3FAE}" type="presOf" srcId="{9830C3A0-5D2B-4241-A3F9-9654D05F7988}" destId="{86239680-3CB0-4DF4-8F4D-801C589137CD}" srcOrd="0" destOrd="0" presId="urn:microsoft.com/office/officeart/2005/8/layout/vList5"/>
    <dgm:cxn modelId="{AED4E61E-7E72-47B1-8B51-EB7A0CF43226}" type="presOf" srcId="{802793A6-CBD1-4C70-9D1B-CC7A314A1196}" destId="{A0313DD0-A4E1-4D7E-AE20-031718C5CEC6}" srcOrd="0" destOrd="0" presId="urn:microsoft.com/office/officeart/2005/8/layout/vList5"/>
    <dgm:cxn modelId="{774D1A83-6A90-40BA-97C7-8837E561B206}" type="presOf" srcId="{87F80FA7-1FDC-4687-87AF-749CE58D823F}" destId="{2381FA19-2733-48ED-ABAA-7EDFAF30A094}" srcOrd="0" destOrd="0" presId="urn:microsoft.com/office/officeart/2005/8/layout/vList5"/>
    <dgm:cxn modelId="{953531F8-CCD4-46A6-B490-DB68D2FBDC8C}" srcId="{3ACC6A0D-5AFA-43D3-924D-E42FFE9D8403}" destId="{BF9FE8BE-983E-41F9-B317-D7015F6F36FA}" srcOrd="1" destOrd="0" parTransId="{922601CA-F814-4FB6-A426-5608D1BEDA51}" sibTransId="{6A4C0EF0-ECC4-4E5F-9FF7-030BF8FA6E52}"/>
    <dgm:cxn modelId="{FD88F8C1-8797-4801-BFA6-E63CDAA92CD2}" type="presOf" srcId="{0EAEA40A-AFEE-4FED-833C-B31C910692E6}" destId="{FFAD5F7D-A880-40A0-AE9E-17C80DAA362D}" srcOrd="0" destOrd="0" presId="urn:microsoft.com/office/officeart/2005/8/layout/vList5"/>
    <dgm:cxn modelId="{3278421F-133D-421B-83BC-75074B864EE6}" srcId="{4F49577A-6322-459E-8FF2-C71A85FB8A10}" destId="{57C62713-E7DE-48EE-AE67-2B709CE47F37}" srcOrd="0" destOrd="0" parTransId="{B43B843D-AEAB-4997-90B5-5567A02135F6}" sibTransId="{8750A376-8D60-4389-A8DF-AB7B9284A5E0}"/>
    <dgm:cxn modelId="{A6EA2CB6-999A-4FCA-831D-A56F705233C2}" type="presOf" srcId="{850919D4-F313-498A-89A2-6006B4A28CAC}" destId="{4A256C4D-C145-46CA-A9D9-95A8600A7020}" srcOrd="0" destOrd="0" presId="urn:microsoft.com/office/officeart/2005/8/layout/vList5"/>
    <dgm:cxn modelId="{FC362A2E-8681-40D2-9789-5D39FFD036F0}" srcId="{EEFA96A0-7DBF-42F5-9760-1B682C978D9E}" destId="{0EAEA40A-AFEE-4FED-833C-B31C910692E6}" srcOrd="0" destOrd="0" parTransId="{FC157DD3-C8F5-4DFE-9A24-5B43BBD37E38}" sibTransId="{3FD43985-5A2B-4076-9AA0-7DC1E78D6825}"/>
    <dgm:cxn modelId="{4675E0D5-18A4-4064-A6A4-F7DD8FC83BA7}" srcId="{87F80FA7-1FDC-4687-87AF-749CE58D823F}" destId="{9830C3A0-5D2B-4241-A3F9-9654D05F7988}" srcOrd="0" destOrd="0" parTransId="{FED54D61-6AFD-425F-90A5-2213E9AE5F47}" sibTransId="{72823120-D897-48FB-B508-EBE1716B7D64}"/>
    <dgm:cxn modelId="{3F9EA91B-B68F-4C62-903F-27D5B23C46AE}" srcId="{3ACC6A0D-5AFA-43D3-924D-E42FFE9D8403}" destId="{87F80FA7-1FDC-4687-87AF-749CE58D823F}" srcOrd="0" destOrd="0" parTransId="{418358B0-A534-4E2B-B5ED-BE9E02895AFC}" sibTransId="{538F9D4A-8D14-42DB-88B8-D587CD58C2C0}"/>
    <dgm:cxn modelId="{AD978664-7D93-4B8B-A41D-83319AAECAA5}" srcId="{3ACC6A0D-5AFA-43D3-924D-E42FFE9D8403}" destId="{4F49577A-6322-459E-8FF2-C71A85FB8A10}" srcOrd="2" destOrd="0" parTransId="{142BD9C9-83BE-4B75-AE86-264CF15FBC3C}" sibTransId="{AF9E0CEE-D2CF-45C5-AE87-D6B2D0D49884}"/>
    <dgm:cxn modelId="{B9BABDB1-5FF1-4867-93E9-7B04558D9BBC}" srcId="{3ACC6A0D-5AFA-43D3-924D-E42FFE9D8403}" destId="{EEFA96A0-7DBF-42F5-9760-1B682C978D9E}" srcOrd="3" destOrd="0" parTransId="{0340630C-B312-4000-B364-5E57002B64CE}" sibTransId="{D021868A-5F15-426D-9BF9-38BC4141536B}"/>
    <dgm:cxn modelId="{9D58267A-CB26-4766-A03F-2C7A3EC9AADB}" type="presOf" srcId="{57C62713-E7DE-48EE-AE67-2B709CE47F37}" destId="{3DAE57B0-4386-42CD-B7BF-2EB7D32E6BF2}" srcOrd="0" destOrd="0" presId="urn:microsoft.com/office/officeart/2005/8/layout/vList5"/>
    <dgm:cxn modelId="{46452B60-CD31-46AF-BED9-5443B302F3EC}" type="presParOf" srcId="{78AD1182-6711-44B6-95D9-0543DA065073}" destId="{0A5E051B-36E3-4708-B8E0-CEA45E5AFCA3}" srcOrd="0" destOrd="0" presId="urn:microsoft.com/office/officeart/2005/8/layout/vList5"/>
    <dgm:cxn modelId="{F1C62FDE-1451-459B-A390-3FEC7FE07AF0}" type="presParOf" srcId="{0A5E051B-36E3-4708-B8E0-CEA45E5AFCA3}" destId="{2381FA19-2733-48ED-ABAA-7EDFAF30A094}" srcOrd="0" destOrd="0" presId="urn:microsoft.com/office/officeart/2005/8/layout/vList5"/>
    <dgm:cxn modelId="{73C4BECF-A77D-41DA-8FAD-702443A0F923}" type="presParOf" srcId="{0A5E051B-36E3-4708-B8E0-CEA45E5AFCA3}" destId="{86239680-3CB0-4DF4-8F4D-801C589137CD}" srcOrd="1" destOrd="0" presId="urn:microsoft.com/office/officeart/2005/8/layout/vList5"/>
    <dgm:cxn modelId="{B82B1C7A-B215-45AA-B395-069BD681A35E}" type="presParOf" srcId="{78AD1182-6711-44B6-95D9-0543DA065073}" destId="{4BBE333D-B468-4E16-8BE4-A0D75FB74CE7}" srcOrd="1" destOrd="0" presId="urn:microsoft.com/office/officeart/2005/8/layout/vList5"/>
    <dgm:cxn modelId="{CF30DA5E-5541-4B05-924C-8C79CA11C8AC}" type="presParOf" srcId="{78AD1182-6711-44B6-95D9-0543DA065073}" destId="{FC592209-34A7-4F86-B4A3-CD2205180153}" srcOrd="2" destOrd="0" presId="urn:microsoft.com/office/officeart/2005/8/layout/vList5"/>
    <dgm:cxn modelId="{1444768D-C6A7-4BC7-883D-3DC32ECD14F3}" type="presParOf" srcId="{FC592209-34A7-4F86-B4A3-CD2205180153}" destId="{4CE170C5-6DE4-49AE-85C4-BB9332B44101}" srcOrd="0" destOrd="0" presId="urn:microsoft.com/office/officeart/2005/8/layout/vList5"/>
    <dgm:cxn modelId="{E7AD5787-0900-40F4-97B7-DF2E354E8568}" type="presParOf" srcId="{FC592209-34A7-4F86-B4A3-CD2205180153}" destId="{A0313DD0-A4E1-4D7E-AE20-031718C5CEC6}" srcOrd="1" destOrd="0" presId="urn:microsoft.com/office/officeart/2005/8/layout/vList5"/>
    <dgm:cxn modelId="{E26D5C62-5E71-4BD5-A15E-4B3F72A684B8}" type="presParOf" srcId="{78AD1182-6711-44B6-95D9-0543DA065073}" destId="{C05DB555-4FD6-4E60-96BE-FE4E2F0D0366}" srcOrd="3" destOrd="0" presId="urn:microsoft.com/office/officeart/2005/8/layout/vList5"/>
    <dgm:cxn modelId="{71ECA4CB-FDAC-431D-B170-1FBDE0C824AF}" type="presParOf" srcId="{78AD1182-6711-44B6-95D9-0543DA065073}" destId="{A840535B-423A-4CFC-984F-80427C872268}" srcOrd="4" destOrd="0" presId="urn:microsoft.com/office/officeart/2005/8/layout/vList5"/>
    <dgm:cxn modelId="{1EFEA873-D6C2-41DF-BA26-45998B6C6608}" type="presParOf" srcId="{A840535B-423A-4CFC-984F-80427C872268}" destId="{E8A2056D-40E3-46C3-8DEB-F711CFFDABE5}" srcOrd="0" destOrd="0" presId="urn:microsoft.com/office/officeart/2005/8/layout/vList5"/>
    <dgm:cxn modelId="{33D4613E-E7CC-495A-934A-81CCD9686720}" type="presParOf" srcId="{A840535B-423A-4CFC-984F-80427C872268}" destId="{3DAE57B0-4386-42CD-B7BF-2EB7D32E6BF2}" srcOrd="1" destOrd="0" presId="urn:microsoft.com/office/officeart/2005/8/layout/vList5"/>
    <dgm:cxn modelId="{6EC39E70-E772-4226-ADBA-5D2B3F216F45}" type="presParOf" srcId="{78AD1182-6711-44B6-95D9-0543DA065073}" destId="{09C91ECF-E223-47CE-8844-FAF1D92E1460}" srcOrd="5" destOrd="0" presId="urn:microsoft.com/office/officeart/2005/8/layout/vList5"/>
    <dgm:cxn modelId="{84719BF9-D21B-4835-9F3A-2B6582D2EAA7}" type="presParOf" srcId="{78AD1182-6711-44B6-95D9-0543DA065073}" destId="{B17E93F9-934D-4D5F-9E95-33F5971E5037}" srcOrd="6" destOrd="0" presId="urn:microsoft.com/office/officeart/2005/8/layout/vList5"/>
    <dgm:cxn modelId="{BEFDBAD9-723D-43B2-A9E8-36FDB31F052D}" type="presParOf" srcId="{B17E93F9-934D-4D5F-9E95-33F5971E5037}" destId="{5E94653F-6E3A-466B-866E-C0149A07CA40}" srcOrd="0" destOrd="0" presId="urn:microsoft.com/office/officeart/2005/8/layout/vList5"/>
    <dgm:cxn modelId="{6109E9B3-3EEE-4BAF-94BD-F27176C8AFE5}" type="presParOf" srcId="{B17E93F9-934D-4D5F-9E95-33F5971E5037}" destId="{FFAD5F7D-A880-40A0-AE9E-17C80DAA362D}" srcOrd="1" destOrd="0" presId="urn:microsoft.com/office/officeart/2005/8/layout/vList5"/>
    <dgm:cxn modelId="{9B2FD3F8-DB78-470E-AF2E-D591EF5BED24}" type="presParOf" srcId="{78AD1182-6711-44B6-95D9-0543DA065073}" destId="{FEDC8629-9024-4F5C-B802-AB54DBB1889A}" srcOrd="7" destOrd="0" presId="urn:microsoft.com/office/officeart/2005/8/layout/vList5"/>
    <dgm:cxn modelId="{33066991-C055-488C-9A42-8F8FD602ACCB}" type="presParOf" srcId="{78AD1182-6711-44B6-95D9-0543DA065073}" destId="{7DFBF7FF-DDB7-4FCB-ADDD-51784835003D}" srcOrd="8" destOrd="0" presId="urn:microsoft.com/office/officeart/2005/8/layout/vList5"/>
    <dgm:cxn modelId="{40182359-D39B-4F2C-97F9-9EA36F4298E2}" type="presParOf" srcId="{7DFBF7FF-DDB7-4FCB-ADDD-51784835003D}" destId="{39A22D0B-8CB7-4C90-A0BE-B94049266003}" srcOrd="0" destOrd="0" presId="urn:microsoft.com/office/officeart/2005/8/layout/vList5"/>
    <dgm:cxn modelId="{9EDC2253-61D1-41C3-95A2-BADBAF5D9F67}" type="presParOf" srcId="{7DFBF7FF-DDB7-4FCB-ADDD-51784835003D}" destId="{4A256C4D-C145-46CA-A9D9-95A8600A702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239680-3CB0-4DF4-8F4D-801C589137CD}">
      <dsp:nvSpPr>
        <dsp:cNvPr id="0" name=""/>
        <dsp:cNvSpPr/>
      </dsp:nvSpPr>
      <dsp:spPr>
        <a:xfrm rot="5400000">
          <a:off x="4623287" y="-2228180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1600" kern="1200" dirty="0" smtClean="0">
              <a:solidFill>
                <a:srgbClr val="1C1C1C"/>
              </a:solidFill>
            </a:rPr>
            <a:t>甚麼是黃金</a:t>
          </a:r>
          <a:r>
            <a:rPr lang="en-US" altLang="zh-TW" sz="1600" kern="1200" dirty="0" smtClean="0">
              <a:solidFill>
                <a:srgbClr val="1C1C1C"/>
              </a:solidFill>
            </a:rPr>
            <a:t>?</a:t>
          </a:r>
          <a:endParaRPr lang="zh-CN" altLang="en-US" sz="1600" kern="1200" dirty="0">
            <a:solidFill>
              <a:srgbClr val="1C1C1C"/>
            </a:solidFill>
          </a:endParaRPr>
        </a:p>
      </dsp:txBody>
      <dsp:txXfrm rot="-5400000">
        <a:off x="2304502" y="125197"/>
        <a:ext cx="5311600" cy="639438"/>
      </dsp:txXfrm>
    </dsp:sp>
    <dsp:sp modelId="{2381FA19-2733-48ED-ABAA-7EDFAF30A094}">
      <dsp:nvSpPr>
        <dsp:cNvPr id="0" name=""/>
        <dsp:cNvSpPr/>
      </dsp:nvSpPr>
      <dsp:spPr>
        <a:xfrm>
          <a:off x="702730" y="2025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9070" tIns="89535" rIns="179070" bIns="89535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700" kern="1200" dirty="0" smtClean="0">
              <a:solidFill>
                <a:srgbClr val="FFFFFF"/>
              </a:solidFill>
            </a:rPr>
            <a:t>1</a:t>
          </a:r>
          <a:endParaRPr lang="zh-CN" altLang="en-US" sz="4700" kern="1200" dirty="0">
            <a:solidFill>
              <a:srgbClr val="FFFFFF"/>
            </a:solidFill>
          </a:endParaRPr>
        </a:p>
      </dsp:txBody>
      <dsp:txXfrm>
        <a:off x="745970" y="45265"/>
        <a:ext cx="1515292" cy="799298"/>
      </dsp:txXfrm>
    </dsp:sp>
    <dsp:sp modelId="{A0313DD0-A4E1-4D7E-AE20-031718C5CEC6}">
      <dsp:nvSpPr>
        <dsp:cNvPr id="0" name=""/>
        <dsp:cNvSpPr/>
      </dsp:nvSpPr>
      <dsp:spPr>
        <a:xfrm rot="5400000">
          <a:off x="4623287" y="-1298113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1600" kern="1200" dirty="0" smtClean="0">
              <a:solidFill>
                <a:srgbClr val="1C1C1C"/>
              </a:solidFill>
            </a:rPr>
            <a:t>投資黃金需要具備</a:t>
          </a:r>
          <a:r>
            <a:rPr lang="en-US" altLang="zh-TW" sz="1600" kern="1200" dirty="0" smtClean="0">
              <a:solidFill>
                <a:srgbClr val="1C1C1C"/>
              </a:solidFill>
            </a:rPr>
            <a:t>?</a:t>
          </a:r>
          <a:endParaRPr lang="zh-CN" altLang="en-US" sz="1600" kern="1200" dirty="0">
            <a:solidFill>
              <a:srgbClr val="1C1C1C"/>
            </a:solidFill>
          </a:endParaRPr>
        </a:p>
      </dsp:txBody>
      <dsp:txXfrm rot="-5400000">
        <a:off x="2304502" y="1055264"/>
        <a:ext cx="5311600" cy="639438"/>
      </dsp:txXfrm>
    </dsp:sp>
    <dsp:sp modelId="{4CE170C5-6DE4-49AE-85C4-BB9332B44101}">
      <dsp:nvSpPr>
        <dsp:cNvPr id="0" name=""/>
        <dsp:cNvSpPr/>
      </dsp:nvSpPr>
      <dsp:spPr>
        <a:xfrm>
          <a:off x="702730" y="932093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9070" tIns="89535" rIns="179070" bIns="89535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700" kern="1200" dirty="0" smtClean="0">
              <a:solidFill>
                <a:srgbClr val="FFFFFF"/>
              </a:solidFill>
            </a:rPr>
            <a:t>2</a:t>
          </a:r>
          <a:endParaRPr lang="zh-CN" altLang="en-US" sz="4700" kern="1200" dirty="0">
            <a:solidFill>
              <a:srgbClr val="FFFFFF"/>
            </a:solidFill>
          </a:endParaRPr>
        </a:p>
      </dsp:txBody>
      <dsp:txXfrm>
        <a:off x="745970" y="975333"/>
        <a:ext cx="1515292" cy="799298"/>
      </dsp:txXfrm>
    </dsp:sp>
    <dsp:sp modelId="{3DAE57B0-4386-42CD-B7BF-2EB7D32E6BF2}">
      <dsp:nvSpPr>
        <dsp:cNvPr id="0" name=""/>
        <dsp:cNvSpPr/>
      </dsp:nvSpPr>
      <dsp:spPr>
        <a:xfrm rot="5400000">
          <a:off x="4623287" y="-368046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1600" kern="1200" dirty="0" smtClean="0">
              <a:solidFill>
                <a:srgbClr val="1C1C1C"/>
              </a:solidFill>
            </a:rPr>
            <a:t>世界各大黃金市場</a:t>
          </a:r>
          <a:endParaRPr lang="zh-CN" altLang="en-US" sz="1600" kern="1200" dirty="0">
            <a:solidFill>
              <a:srgbClr val="1C1C1C"/>
            </a:solidFill>
          </a:endParaRPr>
        </a:p>
      </dsp:txBody>
      <dsp:txXfrm rot="-5400000">
        <a:off x="2304502" y="1985331"/>
        <a:ext cx="5311600" cy="639438"/>
      </dsp:txXfrm>
    </dsp:sp>
    <dsp:sp modelId="{E8A2056D-40E3-46C3-8DEB-F711CFFDABE5}">
      <dsp:nvSpPr>
        <dsp:cNvPr id="0" name=""/>
        <dsp:cNvSpPr/>
      </dsp:nvSpPr>
      <dsp:spPr>
        <a:xfrm>
          <a:off x="702730" y="1862160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9070" tIns="89535" rIns="179070" bIns="89535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700" kern="1200" dirty="0" smtClean="0">
              <a:solidFill>
                <a:srgbClr val="FFFFFF"/>
              </a:solidFill>
            </a:rPr>
            <a:t>3</a:t>
          </a:r>
          <a:endParaRPr lang="zh-CN" altLang="en-US" sz="4700" kern="1200" dirty="0">
            <a:solidFill>
              <a:srgbClr val="FFFFFF"/>
            </a:solidFill>
          </a:endParaRPr>
        </a:p>
      </dsp:txBody>
      <dsp:txXfrm>
        <a:off x="745970" y="1905400"/>
        <a:ext cx="1515292" cy="799298"/>
      </dsp:txXfrm>
    </dsp:sp>
    <dsp:sp modelId="{FFAD5F7D-A880-40A0-AE9E-17C80DAA362D}">
      <dsp:nvSpPr>
        <dsp:cNvPr id="0" name=""/>
        <dsp:cNvSpPr/>
      </dsp:nvSpPr>
      <dsp:spPr>
        <a:xfrm rot="5400000">
          <a:off x="4623287" y="562021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1600" kern="1200" dirty="0" smtClean="0">
              <a:solidFill>
                <a:srgbClr val="1C1C1C"/>
              </a:solidFill>
            </a:rPr>
            <a:t>投資黃金可以參考的資訊</a:t>
          </a:r>
          <a:endParaRPr lang="zh-CN" altLang="en-US" sz="1600" kern="1200" dirty="0">
            <a:solidFill>
              <a:srgbClr val="1C1C1C"/>
            </a:solidFill>
          </a:endParaRPr>
        </a:p>
      </dsp:txBody>
      <dsp:txXfrm rot="-5400000">
        <a:off x="2304502" y="2915398"/>
        <a:ext cx="5311600" cy="639438"/>
      </dsp:txXfrm>
    </dsp:sp>
    <dsp:sp modelId="{5E94653F-6E3A-466B-866E-C0149A07CA40}">
      <dsp:nvSpPr>
        <dsp:cNvPr id="0" name=""/>
        <dsp:cNvSpPr/>
      </dsp:nvSpPr>
      <dsp:spPr>
        <a:xfrm>
          <a:off x="702730" y="2792228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9070" tIns="89535" rIns="179070" bIns="89535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700" kern="1200" dirty="0" smtClean="0">
              <a:solidFill>
                <a:srgbClr val="FFFFFF"/>
              </a:solidFill>
            </a:rPr>
            <a:t>4</a:t>
          </a:r>
          <a:endParaRPr lang="zh-CN" altLang="en-US" sz="4700" kern="1200" dirty="0">
            <a:solidFill>
              <a:srgbClr val="FFFFFF"/>
            </a:solidFill>
          </a:endParaRPr>
        </a:p>
      </dsp:txBody>
      <dsp:txXfrm>
        <a:off x="745970" y="2835468"/>
        <a:ext cx="1515292" cy="799298"/>
      </dsp:txXfrm>
    </dsp:sp>
    <dsp:sp modelId="{4A256C4D-C145-46CA-A9D9-95A8600A7020}">
      <dsp:nvSpPr>
        <dsp:cNvPr id="0" name=""/>
        <dsp:cNvSpPr/>
      </dsp:nvSpPr>
      <dsp:spPr>
        <a:xfrm rot="5400000">
          <a:off x="4623287" y="1490487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1600" kern="1200" dirty="0" smtClean="0">
              <a:solidFill>
                <a:srgbClr val="1C1C1C"/>
              </a:solidFill>
            </a:rPr>
            <a:t>外匯交易需具備的投資心理</a:t>
          </a:r>
          <a:endParaRPr lang="zh-CN" altLang="en-US" sz="1600" kern="1200" dirty="0">
            <a:solidFill>
              <a:srgbClr val="1C1C1C"/>
            </a:solidFill>
          </a:endParaRPr>
        </a:p>
      </dsp:txBody>
      <dsp:txXfrm rot="-5400000">
        <a:off x="2304502" y="3843864"/>
        <a:ext cx="5311600" cy="639438"/>
      </dsp:txXfrm>
    </dsp:sp>
    <dsp:sp modelId="{39A22D0B-8CB7-4C90-A0BE-B94049266003}">
      <dsp:nvSpPr>
        <dsp:cNvPr id="0" name=""/>
        <dsp:cNvSpPr/>
      </dsp:nvSpPr>
      <dsp:spPr>
        <a:xfrm>
          <a:off x="702730" y="3722295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9070" tIns="89535" rIns="179070" bIns="89535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700" kern="1200" dirty="0" smtClean="0">
              <a:solidFill>
                <a:srgbClr val="FFFFFF"/>
              </a:solidFill>
            </a:rPr>
            <a:t>5</a:t>
          </a:r>
          <a:endParaRPr lang="zh-CN" altLang="en-US" sz="4700" kern="1200" dirty="0">
            <a:solidFill>
              <a:srgbClr val="FFFFFF"/>
            </a:solidFill>
          </a:endParaRPr>
        </a:p>
      </dsp:txBody>
      <dsp:txXfrm>
        <a:off x="745970" y="3765535"/>
        <a:ext cx="1515292" cy="7992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988229" y="107503"/>
            <a:ext cx="4320496" cy="2398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zh-CN" altLang="en-US" dirty="0" smtClean="0"/>
              <a:t>此处添加页眉信息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1989137" y="351842"/>
            <a:ext cx="4319587" cy="2286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algn="l"/>
            <a:fld id="{CB446F43-867F-4F64-92FD-6C8496B9358B}" type="datetimeFigureOut">
              <a:rPr lang="zh-CN" altLang="en-US" smtClean="0"/>
              <a:pPr algn="l"/>
              <a:t>2014/9/4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518112" y="8748464"/>
            <a:ext cx="2971800" cy="32194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zh-CN" altLang="en-US" dirty="0" smtClean="0"/>
              <a:t>此处添加页脚信息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085183" y="8748464"/>
            <a:ext cx="1223541" cy="32352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zh-CN" altLang="en-US" dirty="0" smtClean="0"/>
              <a:t>第 </a:t>
            </a:r>
            <a:fld id="{15FF29FA-1BF5-411D-8347-0A24CCE555CE}" type="slidenum">
              <a:rPr lang="zh-CN" altLang="en-US" smtClean="0"/>
              <a:t>‹#›</a:t>
            </a:fld>
            <a:r>
              <a:rPr lang="zh-CN" altLang="en-US" dirty="0" smtClean="0"/>
              <a:t> 页 讲义</a:t>
            </a:r>
            <a:endParaRPr lang="zh-CN" altLang="en-US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0" y="723669"/>
            <a:ext cx="685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3429000" y="1312195"/>
            <a:ext cx="2879725" cy="1603621"/>
            <a:chOff x="0" y="1312195"/>
            <a:chExt cx="6858000" cy="1603621"/>
          </a:xfrm>
        </p:grpSpPr>
        <p:cxnSp>
          <p:nvCxnSpPr>
            <p:cNvPr id="11" name="直接连接符 10"/>
            <p:cNvCxnSpPr/>
            <p:nvPr/>
          </p:nvCxnSpPr>
          <p:spPr>
            <a:xfrm>
              <a:off x="0" y="1312195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0" y="1713100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0" y="2114005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0" y="2514910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0" y="2915816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/>
          <p:cNvGrpSpPr/>
          <p:nvPr/>
        </p:nvGrpSpPr>
        <p:grpSpPr>
          <a:xfrm>
            <a:off x="3429000" y="3980364"/>
            <a:ext cx="2879725" cy="1603621"/>
            <a:chOff x="0" y="1312195"/>
            <a:chExt cx="6858000" cy="1603621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0" y="1312195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0" y="1713100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0" y="2114005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0" y="2514910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0" y="2915816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>
            <a:off x="3429000" y="6629089"/>
            <a:ext cx="2879725" cy="1603621"/>
            <a:chOff x="0" y="1312195"/>
            <a:chExt cx="6858000" cy="1603621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0" y="1312195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0" y="1713100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0" y="2114005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0" y="2514910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0" y="2915816"/>
              <a:ext cx="6858000" cy="0"/>
            </a:xfrm>
            <a:prstGeom prst="line">
              <a:avLst/>
            </a:prstGeom>
            <a:ln>
              <a:solidFill>
                <a:srgbClr val="C0C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矩形 31"/>
          <p:cNvSpPr/>
          <p:nvPr/>
        </p:nvSpPr>
        <p:spPr>
          <a:xfrm>
            <a:off x="549275" y="114299"/>
            <a:ext cx="1368152" cy="466143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0" y="8676457"/>
            <a:ext cx="685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3328526" y="989904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rgbClr val="C0C0C0"/>
                </a:solidFill>
              </a:rPr>
              <a:t>此处记录讲义</a:t>
            </a:r>
            <a:endParaRPr lang="zh-CN" altLang="en-US" sz="1400" dirty="0">
              <a:solidFill>
                <a:srgbClr val="C0C0C0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328526" y="3672587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C0C0"/>
                </a:solidFill>
              </a:rPr>
              <a:t>此处记录讲义</a:t>
            </a:r>
          </a:p>
        </p:txBody>
      </p:sp>
      <p:sp>
        <p:nvSpPr>
          <p:cNvPr id="37" name="矩形 36"/>
          <p:cNvSpPr/>
          <p:nvPr/>
        </p:nvSpPr>
        <p:spPr>
          <a:xfrm>
            <a:off x="3328526" y="6321312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rgbClr val="C0C0C0"/>
                </a:solidFill>
              </a:rPr>
              <a:t>此处记录讲义</a:t>
            </a:r>
          </a:p>
        </p:txBody>
      </p:sp>
      <p:pic>
        <p:nvPicPr>
          <p:cNvPr id="38" name="Picture 3" descr="E:\设计素材\shado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9275" y="2929386"/>
            <a:ext cx="2663701" cy="30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" descr="E:\设计素材\shado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9275" y="5581827"/>
            <a:ext cx="2663701" cy="30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3" descr="E:\设计素材\shado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9275" y="8232710"/>
            <a:ext cx="2663701" cy="30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4116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wmf>
</file>

<file path=ppt/media/image4.jpg>
</file>

<file path=ppt/media/image5.wmf>
</file>

<file path=ppt/media/image6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E:\设计素材\shado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75" y="5292080"/>
            <a:ext cx="5759450" cy="374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988840" y="114299"/>
            <a:ext cx="4319884" cy="23307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zh-CN" altLang="en-US" dirty="0" smtClean="0"/>
              <a:t>此处添加页眉信息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1988840" y="347370"/>
            <a:ext cx="4319885" cy="23307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D51D64F8-606E-4201-A2DE-1AF0754CE781}" type="datetimeFigureOut">
              <a:rPr lang="zh-CN" altLang="en-US" smtClean="0"/>
              <a:pPr/>
              <a:t>2014/9/4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552806" y="971600"/>
            <a:ext cx="5755919" cy="4316939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549275" y="5508104"/>
            <a:ext cx="5759450" cy="28780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549523" y="8748465"/>
            <a:ext cx="2971800" cy="28758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zh-CN" altLang="en-US" dirty="0" smtClean="0"/>
              <a:t>此处添加页脚信息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748713"/>
            <a:ext cx="2424112" cy="2873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zh-CN" altLang="en-US" dirty="0" smtClean="0"/>
              <a:t>第 </a:t>
            </a:r>
            <a:fld id="{CE884005-AAD7-43DA-8323-709AF992FEE5}" type="slidenum">
              <a:rPr lang="zh-CN" altLang="en-US" smtClean="0"/>
              <a:pPr/>
              <a:t>‹#›</a:t>
            </a:fld>
            <a:r>
              <a:rPr lang="zh-CN" altLang="en-US" dirty="0" smtClean="0"/>
              <a:t> 页</a:t>
            </a:r>
            <a:endParaRPr lang="zh-CN" altLang="en-US" dirty="0"/>
          </a:p>
        </p:txBody>
      </p:sp>
      <p:cxnSp>
        <p:nvCxnSpPr>
          <p:cNvPr id="8" name="直接连接符 7"/>
          <p:cNvCxnSpPr/>
          <p:nvPr/>
        </p:nvCxnSpPr>
        <p:spPr>
          <a:xfrm>
            <a:off x="0" y="723669"/>
            <a:ext cx="685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49275" y="114299"/>
            <a:ext cx="1368152" cy="466143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0" y="8676457"/>
            <a:ext cx="685800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376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fontAlgn="ctr" latinLnBrk="0" hangingPunct="1">
      <a:buSzPct val="70000"/>
      <a:buFont typeface="Wingdings" pitchFamily="2" charset="2"/>
      <a:buChar char="l"/>
      <a:defRPr sz="1200" kern="1200">
        <a:solidFill>
          <a:schemeClr val="tx1">
            <a:lumMod val="75000"/>
            <a:lumOff val="25000"/>
          </a:schemeClr>
        </a:solidFill>
        <a:latin typeface="+mn-lt"/>
        <a:ea typeface="+mn-ea"/>
        <a:cs typeface="+mn-cs"/>
      </a:defRPr>
    </a:lvl1pPr>
    <a:lvl2pPr marL="628650" indent="-171450" algn="l" defTabSz="914400" rtl="0" eaLnBrk="1" fontAlgn="ctr" latinLnBrk="0" hangingPunct="1">
      <a:buSzPct val="70000"/>
      <a:buFont typeface="Wingdings" pitchFamily="2" charset="2"/>
      <a:buChar char="l"/>
      <a:defRPr sz="1200" kern="1200">
        <a:solidFill>
          <a:schemeClr val="tx1">
            <a:lumMod val="75000"/>
            <a:lumOff val="25000"/>
          </a:schemeClr>
        </a:solidFill>
        <a:latin typeface="+mn-lt"/>
        <a:ea typeface="+mn-ea"/>
        <a:cs typeface="+mn-cs"/>
      </a:defRPr>
    </a:lvl2pPr>
    <a:lvl3pPr marL="1085850" indent="-171450" algn="l" defTabSz="914400" rtl="0" eaLnBrk="1" fontAlgn="ctr" latinLnBrk="0" hangingPunct="1">
      <a:buSzPct val="70000"/>
      <a:buFont typeface="Wingdings" pitchFamily="2" charset="2"/>
      <a:buChar char="l"/>
      <a:defRPr sz="1200" kern="1200">
        <a:solidFill>
          <a:schemeClr val="tx1">
            <a:lumMod val="75000"/>
            <a:lumOff val="25000"/>
          </a:schemeClr>
        </a:solidFill>
        <a:latin typeface="+mn-lt"/>
        <a:ea typeface="+mn-ea"/>
        <a:cs typeface="+mn-cs"/>
      </a:defRPr>
    </a:lvl3pPr>
    <a:lvl4pPr marL="1543050" indent="-171450" algn="l" defTabSz="914400" rtl="0" eaLnBrk="1" fontAlgn="ctr" latinLnBrk="0" hangingPunct="1">
      <a:buSzPct val="70000"/>
      <a:buFont typeface="Wingdings" pitchFamily="2" charset="2"/>
      <a:buChar char="l"/>
      <a:defRPr sz="1200" kern="1200">
        <a:solidFill>
          <a:schemeClr val="tx1">
            <a:lumMod val="75000"/>
            <a:lumOff val="25000"/>
          </a:schemeClr>
        </a:solidFill>
        <a:latin typeface="+mn-lt"/>
        <a:ea typeface="+mn-ea"/>
        <a:cs typeface="+mn-cs"/>
      </a:defRPr>
    </a:lvl4pPr>
    <a:lvl5pPr marL="2000250" indent="-171450" algn="l" defTabSz="914400" rtl="0" eaLnBrk="1" fontAlgn="ctr" latinLnBrk="0" hangingPunct="1">
      <a:buSzPct val="70000"/>
      <a:buFont typeface="Wingdings" pitchFamily="2" charset="2"/>
      <a:buChar char="l"/>
      <a:defRPr sz="1200" kern="1200">
        <a:solidFill>
          <a:schemeClr val="tx1">
            <a:lumMod val="75000"/>
            <a:lumOff val="25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封面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395536" y="271121"/>
            <a:ext cx="1368152" cy="504056"/>
          </a:xfrm>
          <a:prstGeom prst="rect">
            <a:avLst/>
          </a:prstGeom>
          <a:solidFill>
            <a:srgbClr val="F8F8F8"/>
          </a:solidFill>
          <a:ln w="9525">
            <a:solidFill>
              <a:srgbClr val="DDDDD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b="1" dirty="0" smtClean="0">
                <a:solidFill>
                  <a:srgbClr val="4D4D4D"/>
                </a:solidFill>
              </a:rPr>
              <a:t>LOGO</a:t>
            </a:r>
            <a:endParaRPr lang="zh-CN" altLang="en-US" b="1" dirty="0">
              <a:solidFill>
                <a:srgbClr val="4D4D4D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5287" y="1412776"/>
            <a:ext cx="8353425" cy="792088"/>
          </a:xfrm>
        </p:spPr>
        <p:txBody>
          <a:bodyPr/>
          <a:lstStyle>
            <a:lvl1pPr algn="r">
              <a:defRPr b="1">
                <a:solidFill>
                  <a:schemeClr val="tx1"/>
                </a:solidFill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95287" y="2204864"/>
            <a:ext cx="8353425" cy="504056"/>
          </a:xfrm>
        </p:spPr>
        <p:txBody>
          <a:bodyPr/>
          <a:lstStyle>
            <a:lvl1pPr marL="0" indent="0" algn="r">
              <a:buNone/>
              <a:defRPr b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376E313-2D52-48C8-8277-CF8FAABB88F6}" type="datetime1">
              <a:rPr lang="zh-CN" altLang="en-US" smtClean="0"/>
              <a:pPr/>
              <a:t>2014/9/4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mtClean="0"/>
              <a:t>此处添加公司信息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 smtClean="0"/>
          </a:p>
        </p:txBody>
      </p:sp>
      <p:pic>
        <p:nvPicPr>
          <p:cNvPr id="1026" name="Picture 2" descr="D:\SLIDEtoME\TP模板\新建文件夹 (2)\bg24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68960"/>
            <a:ext cx="8964488" cy="310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 userDrawn="1"/>
        </p:nvSpPr>
        <p:spPr>
          <a:xfrm>
            <a:off x="0" y="3068960"/>
            <a:ext cx="9144000" cy="45719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/>
          </a:p>
        </p:txBody>
      </p:sp>
      <p:sp>
        <p:nvSpPr>
          <p:cNvPr id="11" name="矩形 10"/>
          <p:cNvSpPr/>
          <p:nvPr userDrawn="1"/>
        </p:nvSpPr>
        <p:spPr>
          <a:xfrm>
            <a:off x="0" y="6141918"/>
            <a:ext cx="9144000" cy="45719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685342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287" y="4956215"/>
            <a:ext cx="8353425" cy="566738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95287" y="1125538"/>
            <a:ext cx="8353425" cy="3743622"/>
          </a:xfrm>
          <a:ln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95287" y="5522953"/>
            <a:ext cx="8353425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1BBA-CEB0-4622-BA2B-DCD4AABD4BA9}" type="datetime1">
              <a:rPr lang="zh-CN" altLang="en-US" smtClean="0"/>
              <a:t>2014/9/4</a:t>
            </a:fld>
            <a:endParaRPr lang="zh-CN" altLang="en-US" dirty="0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此处添加公司信息</a:t>
            </a:r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83684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SLIDEtoME\TP模板\新建文件夹 (2)\bg24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68960"/>
            <a:ext cx="8964488" cy="310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 userDrawn="1"/>
        </p:nvSpPr>
        <p:spPr>
          <a:xfrm>
            <a:off x="0" y="3068960"/>
            <a:ext cx="9144000" cy="45719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/>
          </a:p>
        </p:txBody>
      </p:sp>
      <p:sp>
        <p:nvSpPr>
          <p:cNvPr id="11" name="矩形 10"/>
          <p:cNvSpPr/>
          <p:nvPr userDrawn="1"/>
        </p:nvSpPr>
        <p:spPr>
          <a:xfrm>
            <a:off x="0" y="6141918"/>
            <a:ext cx="9144000" cy="45719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5CC1532-F6AC-4C0F-9262-7D09BE731876}" type="datetime1">
              <a:rPr lang="zh-CN" altLang="en-US" smtClean="0"/>
              <a:pPr/>
              <a:t>2014/9/4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mtClean="0"/>
              <a:t>此处添加公司信息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 smtClean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288" y="1886621"/>
            <a:ext cx="8353425" cy="750292"/>
          </a:xfrm>
        </p:spPr>
        <p:txBody>
          <a:bodyPr anchor="t">
            <a:normAutofit/>
          </a:bodyPr>
          <a:lstStyle>
            <a:lvl1pPr algn="r">
              <a:defRPr sz="3200" b="1" cap="all">
                <a:solidFill>
                  <a:schemeClr val="tx1"/>
                </a:solidFill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5288" y="1484784"/>
            <a:ext cx="8353425" cy="401836"/>
          </a:xfrm>
        </p:spPr>
        <p:txBody>
          <a:bodyPr anchor="b"/>
          <a:lstStyle>
            <a:lvl1pPr marL="0" indent="0" algn="r">
              <a:buNone/>
              <a:defRPr sz="2000" b="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395536" y="271121"/>
            <a:ext cx="1368152" cy="504056"/>
          </a:xfrm>
          <a:prstGeom prst="rect">
            <a:avLst/>
          </a:prstGeom>
          <a:solidFill>
            <a:srgbClr val="F8F8F8"/>
          </a:solidFill>
          <a:ln w="9525">
            <a:solidFill>
              <a:srgbClr val="DDDDD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b="1" dirty="0" smtClean="0">
                <a:solidFill>
                  <a:srgbClr val="4D4D4D"/>
                </a:solidFill>
              </a:rPr>
              <a:t>LOGO</a:t>
            </a:r>
            <a:endParaRPr lang="zh-CN" altLang="en-US" b="1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9516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封底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SLIDEtoME\TP模板\新建文件夹 (2)\bg24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68960"/>
            <a:ext cx="8964488" cy="3107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/>
          <p:cNvSpPr/>
          <p:nvPr userDrawn="1"/>
        </p:nvSpPr>
        <p:spPr>
          <a:xfrm>
            <a:off x="0" y="3068960"/>
            <a:ext cx="9144000" cy="45719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6141918"/>
            <a:ext cx="9144000" cy="45719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5287" y="1556792"/>
            <a:ext cx="8353425" cy="79208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95287" y="2348880"/>
            <a:ext cx="8353425" cy="504056"/>
          </a:xfrm>
        </p:spPr>
        <p:txBody>
          <a:bodyPr/>
          <a:lstStyle>
            <a:lvl1pPr marL="0" indent="0" algn="l">
              <a:buNone/>
              <a:defRPr b="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5FCD105-2A29-4E1C-AEE0-6E903EDBE46B}" type="datetime1">
              <a:rPr lang="zh-CN" altLang="en-US" smtClean="0"/>
              <a:pPr/>
              <a:t>2014/9/4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mtClean="0"/>
              <a:t>此处添加公司信息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 smtClean="0"/>
          </a:p>
        </p:txBody>
      </p:sp>
      <p:sp>
        <p:nvSpPr>
          <p:cNvPr id="13" name="矩形 12"/>
          <p:cNvSpPr/>
          <p:nvPr userDrawn="1"/>
        </p:nvSpPr>
        <p:spPr>
          <a:xfrm>
            <a:off x="395536" y="271121"/>
            <a:ext cx="1368152" cy="504056"/>
          </a:xfrm>
          <a:prstGeom prst="rect">
            <a:avLst/>
          </a:prstGeom>
          <a:solidFill>
            <a:srgbClr val="F8F8F8"/>
          </a:solidFill>
          <a:ln w="9525">
            <a:solidFill>
              <a:srgbClr val="DDDDD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b="1" dirty="0" smtClean="0">
                <a:solidFill>
                  <a:srgbClr val="4D4D4D"/>
                </a:solidFill>
              </a:rPr>
              <a:t>LOGO</a:t>
            </a:r>
            <a:endParaRPr lang="zh-CN" altLang="en-US" b="1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75320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Aft>
                <a:spcPts val="400"/>
              </a:spcAft>
              <a:defRPr/>
            </a:lvl1pPr>
            <a:lvl2pPr>
              <a:spcAft>
                <a:spcPts val="400"/>
              </a:spcAft>
              <a:defRPr/>
            </a:lvl2pPr>
            <a:lvl3pPr>
              <a:spcAft>
                <a:spcPts val="400"/>
              </a:spcAft>
              <a:defRPr/>
            </a:lvl3pPr>
            <a:lvl4pPr>
              <a:spcAft>
                <a:spcPts val="400"/>
              </a:spcAft>
              <a:defRPr/>
            </a:lvl4pPr>
            <a:lvl5pPr>
              <a:spcAft>
                <a:spcPts val="400"/>
              </a:spcAft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FBD6D-B5CF-4172-9A2C-EDB32D64EB8E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此处添加公司信息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054520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95287" y="1125538"/>
            <a:ext cx="4105275" cy="5183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7" y="1125538"/>
            <a:ext cx="4105275" cy="51831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F3202-57DB-4DFC-BD72-260507B63603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此处添加公司信息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27128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5288" y="1125538"/>
            <a:ext cx="4105275" cy="639762"/>
          </a:xfrm>
        </p:spPr>
        <p:txBody>
          <a:bodyPr anchor="ctr" anchorCtr="0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95288" y="1844824"/>
            <a:ext cx="4102100" cy="4463901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3437" y="1125538"/>
            <a:ext cx="4105275" cy="639762"/>
          </a:xfrm>
        </p:spPr>
        <p:txBody>
          <a:bodyPr anchor="ctr" anchorCtr="0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844824"/>
            <a:ext cx="4103688" cy="4463901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056D-84FF-4D4F-BCFE-7D7525594891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此处添加公司信息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7204371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A1BBA-CEB0-4622-BA2B-DCD4AABD4BA9}" type="datetime1">
              <a:rPr lang="zh-CN" altLang="en-US" smtClean="0"/>
              <a:t>2014/9/4</a:t>
            </a:fld>
            <a:endParaRPr lang="zh-CN" altLang="en-US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此处添加公司信息</a:t>
            </a:r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09461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3E8E1-D7D1-4E96-AFE3-CFE14CBD6013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此处添加公司信息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7034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288" y="273050"/>
            <a:ext cx="8353425" cy="7080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5536" y="1125538"/>
            <a:ext cx="5173663" cy="5183187"/>
          </a:xfrm>
          <a:ln>
            <a:solidFill>
              <a:schemeClr val="tx2"/>
            </a:solidFill>
          </a:ln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652120" y="1125538"/>
            <a:ext cx="3070225" cy="518318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59C1F-EAEB-4161-A355-8EC5A97D3281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此处添加公司信息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/>
            </a:lvl1pPr>
          </a:lstStyle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004492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395289" y="260351"/>
            <a:ext cx="8353424" cy="7207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5289" y="1196752"/>
            <a:ext cx="8353424" cy="5111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95288" y="6453336"/>
            <a:ext cx="2133600" cy="268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73AA1BBA-CEB0-4622-BA2B-DCD4AABD4BA9}" type="datetime1">
              <a:rPr lang="zh-CN" altLang="en-US" smtClean="0"/>
              <a:pPr/>
              <a:t>2014/9/4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453336"/>
            <a:ext cx="2895600" cy="268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smtClean="0"/>
              <a:t>此处添加公司信息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615113" y="6453336"/>
            <a:ext cx="2133600" cy="2681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9F4BA8F-7B64-4198-9505-0CB5D4D3B36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7380312" y="335158"/>
            <a:ext cx="1368152" cy="504056"/>
          </a:xfrm>
          <a:prstGeom prst="rect">
            <a:avLst/>
          </a:prstGeom>
          <a:solidFill>
            <a:srgbClr val="F8F8F8"/>
          </a:solidFill>
          <a:ln w="9525">
            <a:solidFill>
              <a:srgbClr val="DDDDD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rgbClr val="4D4D4D"/>
                </a:solidFill>
              </a:rPr>
              <a:t>LOGO</a:t>
            </a:r>
            <a:endParaRPr lang="zh-CN" altLang="en-US" b="1" dirty="0">
              <a:solidFill>
                <a:srgbClr val="4D4D4D"/>
              </a:solidFill>
            </a:endParaRPr>
          </a:p>
        </p:txBody>
      </p:sp>
      <p:pic>
        <p:nvPicPr>
          <p:cNvPr id="9" name="Picture 2" descr="D:\SLIDEtoME\TP模板\新建文件夹 (2)\bg24.jpg"/>
          <p:cNvPicPr>
            <a:picLocks noChangeAspect="1" noChangeArrowheads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704"/>
          <a:stretch/>
        </p:blipFill>
        <p:spPr bwMode="auto">
          <a:xfrm>
            <a:off x="0" y="-6006"/>
            <a:ext cx="8964488" cy="16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/>
          <p:cNvSpPr/>
          <p:nvPr userDrawn="1"/>
        </p:nvSpPr>
        <p:spPr>
          <a:xfrm>
            <a:off x="0" y="112852"/>
            <a:ext cx="9144000" cy="45719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14234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1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3200" b="0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400"/>
        </a:spcAft>
        <a:buSzPct val="70000"/>
        <a:buFont typeface="Wingdings" pitchFamily="2" charset="2"/>
        <a:buChar char="l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400"/>
        </a:spcAft>
        <a:buSzPct val="70000"/>
        <a:buFont typeface="Wingdings" pitchFamily="2" charset="2"/>
        <a:buChar char="l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400"/>
        </a:spcAft>
        <a:buSzPct val="70000"/>
        <a:buFont typeface="Wingdings" pitchFamily="2" charset="2"/>
        <a:buChar char="l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400"/>
        </a:spcAft>
        <a:buSzPct val="70000"/>
        <a:buFont typeface="Wingdings" pitchFamily="2" charset="2"/>
        <a:buChar char="l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400"/>
        </a:spcAft>
        <a:buSzPct val="70000"/>
        <a:buFont typeface="Wingdings" pitchFamily="2" charset="2"/>
        <a:buChar char="l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w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3.w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hyperlink" Target="http://zh.wikipedia.org/wiki/%E5%B8%83%E9%9B%B7%E9%A0%93%E6%A3%AE%E6%9E%97%E5%8D%94%E5%AE%9A" TargetMode="External"/><Relationship Id="rId7" Type="http://schemas.openxmlformats.org/officeDocument/2006/relationships/image" Target="../media/image3.wm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3.bin"/><Relationship Id="rId5" Type="http://schemas.openxmlformats.org/officeDocument/2006/relationships/hyperlink" Target="http://zh.wikipedia.org/wiki/ISO_4217" TargetMode="External"/><Relationship Id="rId4" Type="http://schemas.openxmlformats.org/officeDocument/2006/relationships/hyperlink" Target="http://zh.wikipedia.org/wiki/%E9%87%91%E6%9C%AC%E4%BD%8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3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6" Type="http://schemas.openxmlformats.org/officeDocument/2006/relationships/hyperlink" Target="http://www.cngold.org/" TargetMode="External"/><Relationship Id="rId5" Type="http://schemas.openxmlformats.org/officeDocument/2006/relationships/hyperlink" Target="http://www.hjplw.com/" TargetMode="External"/><Relationship Id="rId4" Type="http://schemas.openxmlformats.org/officeDocument/2006/relationships/image" Target="../media/image3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3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/>
          </p:nvPr>
        </p:nvSpPr>
        <p:spPr>
          <a:xfrm>
            <a:off x="2483768" y="1412776"/>
            <a:ext cx="5688632" cy="792088"/>
          </a:xfrm>
        </p:spPr>
        <p:txBody>
          <a:bodyPr/>
          <a:lstStyle/>
          <a:p>
            <a:r>
              <a:rPr lang="zh-TW" altLang="en-US" dirty="0" smtClean="0"/>
              <a:t>認識黃金</a:t>
            </a:r>
            <a:endParaRPr lang="zh-CN" altLang="en-US" dirty="0"/>
          </a:p>
        </p:txBody>
      </p:sp>
      <p:sp>
        <p:nvSpPr>
          <p:cNvPr id="8" name="副标题 7"/>
          <p:cNvSpPr>
            <a:spLocks noGrp="1"/>
          </p:cNvSpPr>
          <p:nvPr>
            <p:ph type="subTitle" idx="1"/>
          </p:nvPr>
        </p:nvSpPr>
        <p:spPr>
          <a:xfrm>
            <a:off x="395287" y="2204864"/>
            <a:ext cx="7777113" cy="504056"/>
          </a:xfrm>
        </p:spPr>
        <p:txBody>
          <a:bodyPr>
            <a:normAutofit/>
          </a:bodyPr>
          <a:lstStyle/>
          <a:p>
            <a:r>
              <a:rPr lang="zh-TW" altLang="en-US" dirty="0" smtClean="0"/>
              <a:t>劉威</a:t>
            </a:r>
            <a:r>
              <a:rPr lang="zh-TW" altLang="en-US" dirty="0"/>
              <a:t>廉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55BA8-6113-4310-A6D1-2BCBAFCAF7A5}" type="datetime1">
              <a:rPr lang="zh-CN" altLang="en-US" smtClean="0"/>
              <a:t>2014/9/4</a:t>
            </a:fld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t>1</a:t>
            </a:fld>
            <a:endParaRPr lang="zh-CN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395288" y="3504563"/>
          <a:ext cx="8353425" cy="496574"/>
        </p:xfrm>
        <a:graphic>
          <a:graphicData uri="http://schemas.openxmlformats.org/drawingml/2006/table">
            <a:tbl>
              <a:tblPr/>
              <a:tblGrid>
                <a:gridCol w="8353425"/>
              </a:tblGrid>
              <a:tr h="279418">
                <a:tc>
                  <a:txBody>
                    <a:bodyPr/>
                    <a:lstStyle/>
                    <a:p>
                      <a:endParaRPr lang="zh-TW" altLang="en-US" sz="1400" dirty="0"/>
                    </a:p>
                  </a:txBody>
                  <a:tcPr marL="145530" marR="145530" marT="34927" marB="3492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9563">
                <a:tc>
                  <a:txBody>
                    <a:bodyPr/>
                    <a:lstStyle/>
                    <a:p>
                      <a:endParaRPr lang="zh-TW" altLang="en-US" sz="1400" dirty="0">
                        <a:effectLst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395288" y="3505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10" name="物件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4999677"/>
              </p:ext>
            </p:extLst>
          </p:nvPr>
        </p:nvGraphicFramePr>
        <p:xfrm>
          <a:off x="179512" y="102584"/>
          <a:ext cx="1906437" cy="23543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PhotoImpact" r:id="rId3" imgW="6375240" imgH="7873920" progId="PI3.Image">
                  <p:embed/>
                </p:oleObj>
              </mc:Choice>
              <mc:Fallback>
                <p:oleObj name="PhotoImpact" r:id="rId3" imgW="6375240" imgH="787392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512" y="102584"/>
                        <a:ext cx="1906437" cy="23543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7114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分享大綱</a:t>
            </a:r>
            <a:endParaRPr lang="zh-CN" altLang="en-US" sz="20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9D947-1C5C-4623-93C7-14751A986F97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pPr/>
              <a:t>2</a:t>
            </a:fld>
            <a:endParaRPr lang="zh-CN" altLang="en-US" dirty="0" smtClean="0"/>
          </a:p>
        </p:txBody>
      </p:sp>
      <p:graphicFrame>
        <p:nvGraphicFramePr>
          <p:cNvPr id="13" name="内容占位符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4775712"/>
              </p:ext>
            </p:extLst>
          </p:nvPr>
        </p:nvGraphicFramePr>
        <p:xfrm>
          <a:off x="395288" y="1339180"/>
          <a:ext cx="8353425" cy="4610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物件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9305917"/>
              </p:ext>
            </p:extLst>
          </p:nvPr>
        </p:nvGraphicFramePr>
        <p:xfrm>
          <a:off x="7354668" y="256337"/>
          <a:ext cx="1423729" cy="1758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PhotoImpact" r:id="rId8" imgW="6375240" imgH="7873920" progId="PI3.Image">
                  <p:embed/>
                </p:oleObj>
              </mc:Choice>
              <mc:Fallback>
                <p:oleObj name="PhotoImpact" r:id="rId8" imgW="6375240" imgH="787392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354668" y="256337"/>
                        <a:ext cx="1423729" cy="1758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29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algn="ctr"/>
            <a:r>
              <a:rPr lang="zh-TW" altLang="en-US" dirty="0">
                <a:solidFill>
                  <a:srgbClr val="1C1C1C"/>
                </a:solidFill>
              </a:rPr>
              <a:t>甚麼</a:t>
            </a:r>
            <a:r>
              <a:rPr lang="zh-TW" altLang="en-US" dirty="0" smtClean="0">
                <a:solidFill>
                  <a:srgbClr val="1C1C1C"/>
                </a:solidFill>
              </a:rPr>
              <a:t>是</a:t>
            </a:r>
            <a:r>
              <a:rPr lang="zh-TW" altLang="en-US" dirty="0" smtClean="0"/>
              <a:t>黃金</a:t>
            </a:r>
            <a:r>
              <a:rPr lang="en-US" altLang="zh-TW" dirty="0" smtClean="0"/>
              <a:t>?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652120" y="2205459"/>
            <a:ext cx="3070225" cy="3743821"/>
          </a:xfrm>
        </p:spPr>
        <p:txBody>
          <a:bodyPr>
            <a:normAutofit fontScale="92500" lnSpcReduction="10000"/>
          </a:bodyPr>
          <a:lstStyle/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TW" altLang="en-US" sz="2400" b="0" dirty="0" smtClean="0"/>
              <a:t>化學符號是</a:t>
            </a:r>
            <a:r>
              <a:rPr lang="en-US" altLang="zh-TW" sz="2400" dirty="0" smtClean="0"/>
              <a:t>Au</a:t>
            </a:r>
            <a:r>
              <a:rPr lang="zh-TW" altLang="en-US" sz="2400" b="0" dirty="0" smtClean="0"/>
              <a:t>，原子序數是</a:t>
            </a:r>
            <a:r>
              <a:rPr lang="en-US" altLang="zh-TW" sz="2400" b="0" dirty="0" smtClean="0"/>
              <a:t>79</a:t>
            </a:r>
            <a:r>
              <a:rPr lang="zh-TW" altLang="en-US" sz="2400" b="0" dirty="0" smtClean="0"/>
              <a:t>。</a:t>
            </a:r>
            <a:endParaRPr lang="en-US" altLang="zh-TW" sz="2400" b="0" dirty="0" smtClean="0"/>
          </a:p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TW" altLang="en-US" sz="2400" b="0" dirty="0">
                <a:hlinkClick r:id="rId3" action="ppaction://hlinkfile" tooltip="布雷頓森林協定"/>
              </a:rPr>
              <a:t>布雷頓森林協定</a:t>
            </a:r>
            <a:r>
              <a:rPr lang="zh-TW" altLang="en-US" sz="2400" b="0" dirty="0"/>
              <a:t>結束前，金是</a:t>
            </a:r>
            <a:r>
              <a:rPr lang="zh-TW" altLang="en-US" sz="2400" b="0" dirty="0">
                <a:hlinkClick r:id="rId4" action="ppaction://hlinkfile" tooltip="金本位"/>
              </a:rPr>
              <a:t>金本位</a:t>
            </a:r>
            <a:r>
              <a:rPr lang="zh-TW" altLang="en-US" sz="2400" b="0" dirty="0"/>
              <a:t>貨幣制度的基石</a:t>
            </a:r>
            <a:r>
              <a:rPr lang="zh-TW" altLang="en-US" sz="2400" b="0" dirty="0" smtClean="0"/>
              <a:t>。</a:t>
            </a:r>
            <a:r>
              <a:rPr lang="zh-TW" altLang="en-US" sz="2400" b="0" dirty="0" smtClean="0">
                <a:hlinkClick r:id="rId5" action="ppaction://hlinkfile" tooltip="ISO 4217"/>
              </a:rPr>
              <a:t>貨幣</a:t>
            </a:r>
            <a:r>
              <a:rPr lang="zh-TW" altLang="en-US" sz="2400" b="0" dirty="0">
                <a:hlinkClick r:id="rId5" action="ppaction://hlinkfile" tooltip="ISO 4217"/>
              </a:rPr>
              <a:t>代碼</a:t>
            </a:r>
            <a:r>
              <a:rPr lang="zh-TW" altLang="en-US" sz="2400" b="0" dirty="0"/>
              <a:t>是</a:t>
            </a:r>
            <a:r>
              <a:rPr lang="en-US" altLang="zh-TW" sz="2400" dirty="0"/>
              <a:t>XAU</a:t>
            </a:r>
            <a:r>
              <a:rPr lang="zh-TW" altLang="en-US" sz="2400" b="0" dirty="0" smtClean="0"/>
              <a:t>。</a:t>
            </a:r>
            <a:endParaRPr lang="en-US" altLang="zh-TW" sz="2400" b="0" dirty="0" smtClean="0"/>
          </a:p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TW" altLang="en-US" sz="2400" b="0" dirty="0" smtClean="0"/>
              <a:t>黃金市場的開放程度介於股票與外匯之間。</a:t>
            </a:r>
            <a:endParaRPr lang="en-US" altLang="zh-TW" sz="2400" b="0" dirty="0" smtClean="0"/>
          </a:p>
          <a:p>
            <a:pPr marL="285750" lvl="0" indent="-285750">
              <a:buFont typeface="Wingdings" panose="05000000000000000000" pitchFamily="2" charset="2"/>
              <a:buChar char="l"/>
            </a:pPr>
            <a:r>
              <a:rPr lang="zh-TW" altLang="en-US" sz="2400" b="0" dirty="0" smtClean="0"/>
              <a:t>黃金是最能避險的商品</a:t>
            </a:r>
            <a:r>
              <a:rPr lang="zh-TW" altLang="en-US" b="0" dirty="0" smtClean="0"/>
              <a:t>。</a:t>
            </a:r>
            <a:endParaRPr lang="en-US" altLang="zh-TW" b="0" dirty="0" smtClean="0"/>
          </a:p>
          <a:p>
            <a:pPr lvl="0"/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59C1F-EAEB-4161-A355-8EC5A97D3281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pPr/>
              <a:t>3</a:t>
            </a:fld>
            <a:endParaRPr lang="zh-CN" altLang="en-US" dirty="0" smtClean="0"/>
          </a:p>
        </p:txBody>
      </p:sp>
      <p:graphicFrame>
        <p:nvGraphicFramePr>
          <p:cNvPr id="10" name="物件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8215060"/>
              </p:ext>
            </p:extLst>
          </p:nvPr>
        </p:nvGraphicFramePr>
        <p:xfrm>
          <a:off x="7354668" y="256337"/>
          <a:ext cx="1423729" cy="1758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PhotoImpact" r:id="rId6" imgW="6375240" imgH="7873920" progId="PI3.Image">
                  <p:embed/>
                </p:oleObj>
              </mc:Choice>
              <mc:Fallback>
                <p:oleObj name="PhotoImpact" r:id="rId6" imgW="6375240" imgH="787392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354668" y="256337"/>
                        <a:ext cx="1423729" cy="1758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圖片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38" y="1209039"/>
            <a:ext cx="4953000" cy="496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5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投資黃金需要具備</a:t>
            </a:r>
            <a:r>
              <a:rPr lang="en-US" altLang="zh-TW" dirty="0"/>
              <a:t>?</a:t>
            </a:r>
            <a:endParaRPr lang="zh-CN" altLang="en-US" sz="20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9D947-1C5C-4623-93C7-14751A986F97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pPr/>
              <a:t>4</a:t>
            </a:fld>
            <a:endParaRPr lang="zh-CN" altLang="en-US" dirty="0" smtClean="0"/>
          </a:p>
        </p:txBody>
      </p:sp>
      <p:graphicFrame>
        <p:nvGraphicFramePr>
          <p:cNvPr id="7" name="物件 6"/>
          <p:cNvGraphicFramePr>
            <a:graphicFrameLocks noChangeAspect="1"/>
          </p:cNvGraphicFramePr>
          <p:nvPr/>
        </p:nvGraphicFramePr>
        <p:xfrm>
          <a:off x="7354668" y="256337"/>
          <a:ext cx="1423729" cy="1758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PhotoImpact" r:id="rId3" imgW="6375240" imgH="7873920" progId="PI3.Image">
                  <p:embed/>
                </p:oleObj>
              </mc:Choice>
              <mc:Fallback>
                <p:oleObj name="PhotoImpact" r:id="rId3" imgW="6375240" imgH="787392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54668" y="256337"/>
                        <a:ext cx="1423729" cy="1758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15120" y="1269356"/>
            <a:ext cx="8353424" cy="5111972"/>
          </a:xfrm>
        </p:spPr>
        <p:txBody>
          <a:bodyPr/>
          <a:lstStyle/>
          <a:p>
            <a:r>
              <a:rPr lang="zh-TW" altLang="en-US" b="0" dirty="0" smtClean="0"/>
              <a:t>認知   </a:t>
            </a:r>
            <a:r>
              <a:rPr lang="en-US" altLang="zh-TW" b="0" dirty="0" smtClean="0"/>
              <a:t>: </a:t>
            </a:r>
            <a:r>
              <a:rPr lang="zh-TW" altLang="en-US" b="0" dirty="0" smtClean="0"/>
              <a:t>  我們投資的到底是甚麼</a:t>
            </a:r>
            <a:r>
              <a:rPr lang="en-US" altLang="zh-TW" b="0" dirty="0" smtClean="0"/>
              <a:t>?</a:t>
            </a:r>
          </a:p>
          <a:p>
            <a:endParaRPr lang="en-US" altLang="zh-TW" b="0" dirty="0" smtClean="0"/>
          </a:p>
          <a:p>
            <a:r>
              <a:rPr lang="zh-TW" altLang="en-US" b="0" dirty="0" smtClean="0"/>
              <a:t>觀察   </a:t>
            </a:r>
            <a:r>
              <a:rPr lang="en-US" altLang="zh-TW" b="0" dirty="0" smtClean="0"/>
              <a:t>:</a:t>
            </a:r>
            <a:r>
              <a:rPr lang="zh-TW" altLang="en-US" b="0" dirty="0" smtClean="0"/>
              <a:t>   黃金每天的波動</a:t>
            </a:r>
            <a:r>
              <a:rPr lang="en-US" altLang="zh-TW" b="0" dirty="0" smtClean="0"/>
              <a:t>?</a:t>
            </a:r>
            <a:r>
              <a:rPr lang="zh-TW" altLang="en-US" b="0" dirty="0" smtClean="0"/>
              <a:t> 每年的波動</a:t>
            </a:r>
            <a:r>
              <a:rPr lang="en-US" altLang="zh-TW" b="0" dirty="0" smtClean="0"/>
              <a:t>?</a:t>
            </a:r>
            <a:r>
              <a:rPr lang="zh-TW" altLang="en-US" b="0" dirty="0"/>
              <a:t> ☺</a:t>
            </a:r>
            <a:r>
              <a:rPr lang="zh-TW" altLang="en-US" b="0" dirty="0" smtClean="0"/>
              <a:t> </a:t>
            </a:r>
            <a:endParaRPr lang="en-US" altLang="zh-TW" b="0" dirty="0" smtClean="0"/>
          </a:p>
          <a:p>
            <a:endParaRPr lang="en-US" altLang="zh-TW" b="0" dirty="0" smtClean="0"/>
          </a:p>
          <a:p>
            <a:r>
              <a:rPr lang="zh-TW" altLang="en-US" b="0" dirty="0" smtClean="0"/>
              <a:t>知識   </a:t>
            </a:r>
            <a:r>
              <a:rPr lang="en-US" altLang="zh-TW" b="0" dirty="0"/>
              <a:t>: </a:t>
            </a:r>
            <a:r>
              <a:rPr lang="zh-TW" altLang="en-US" b="0" dirty="0" smtClean="0"/>
              <a:t>  那些</a:t>
            </a:r>
            <a:r>
              <a:rPr lang="zh-TW" altLang="en-US" b="0" dirty="0"/>
              <a:t>消息會影響到黃金價格</a:t>
            </a:r>
            <a:r>
              <a:rPr lang="en-US" altLang="zh-TW" b="0" dirty="0"/>
              <a:t>?</a:t>
            </a:r>
            <a:r>
              <a:rPr lang="zh-TW" altLang="en-US" b="0" dirty="0"/>
              <a:t> </a:t>
            </a:r>
            <a:endParaRPr lang="en-US" altLang="zh-TW" b="0" dirty="0" smtClean="0"/>
          </a:p>
          <a:p>
            <a:endParaRPr lang="en-US" altLang="zh-TW" b="0" dirty="0" smtClean="0"/>
          </a:p>
          <a:p>
            <a:r>
              <a:rPr lang="zh-TW" altLang="en-US" b="0" dirty="0" smtClean="0"/>
              <a:t>原則   </a:t>
            </a:r>
            <a:r>
              <a:rPr lang="en-US" altLang="zh-TW" b="0" dirty="0" smtClean="0"/>
              <a:t>: </a:t>
            </a:r>
            <a:r>
              <a:rPr lang="zh-TW" altLang="en-US" b="0" dirty="0" smtClean="0"/>
              <a:t>  </a:t>
            </a:r>
            <a:r>
              <a:rPr lang="en-US" altLang="zh-TW" b="0" dirty="0" smtClean="0"/>
              <a:t>20/80</a:t>
            </a:r>
            <a:r>
              <a:rPr lang="zh-TW" altLang="en-US" b="0" dirty="0" smtClean="0"/>
              <a:t>原則</a:t>
            </a:r>
            <a:endParaRPr lang="en-US" altLang="zh-TW" b="0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8907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 smtClean="0"/>
              <a:t>世界各大黃金市場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056D-84FF-4D4F-BCFE-7D7525594891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pPr/>
              <a:t>5</a:t>
            </a:fld>
            <a:endParaRPr lang="zh-CN" altLang="en-US" dirty="0" smtClean="0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8707987"/>
              </p:ext>
            </p:extLst>
          </p:nvPr>
        </p:nvGraphicFramePr>
        <p:xfrm>
          <a:off x="251520" y="1267717"/>
          <a:ext cx="7977188" cy="520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PhotoImpact" r:id="rId3" imgW="7977960" imgH="5204160" progId="PI3.Image">
                  <p:embed/>
                </p:oleObj>
              </mc:Choice>
              <mc:Fallback>
                <p:oleObj name="PhotoImpact" r:id="rId3" imgW="7977960" imgH="520416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1520" y="1267717"/>
                        <a:ext cx="7977188" cy="5203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物件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4690258"/>
              </p:ext>
            </p:extLst>
          </p:nvPr>
        </p:nvGraphicFramePr>
        <p:xfrm>
          <a:off x="7354668" y="256337"/>
          <a:ext cx="1423729" cy="1758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5" name="PhotoImpact" r:id="rId5" imgW="6375240" imgH="7873920" progId="PI3.Image">
                  <p:embed/>
                </p:oleObj>
              </mc:Choice>
              <mc:Fallback>
                <p:oleObj name="PhotoImpact" r:id="rId5" imgW="6375240" imgH="787392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54668" y="256337"/>
                        <a:ext cx="1423729" cy="1758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文本占位符 8"/>
          <p:cNvSpPr txBox="1">
            <a:spLocks/>
          </p:cNvSpPr>
          <p:nvPr/>
        </p:nvSpPr>
        <p:spPr>
          <a:xfrm>
            <a:off x="3194608" y="5661248"/>
            <a:ext cx="6841009" cy="158417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70000"/>
              <a:buFont typeface="Wingdings" pitchFamily="2" charset="2"/>
              <a:buChar char="l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70000"/>
              <a:buFont typeface="Wingdings" pitchFamily="2" charset="2"/>
              <a:buChar char="l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70000"/>
              <a:buFont typeface="Wingdings" pitchFamily="2" charset="2"/>
              <a:buChar char="l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70000"/>
              <a:buFont typeface="Wingdings" pitchFamily="2" charset="2"/>
              <a:buChar char="l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Pct val="70000"/>
              <a:buFont typeface="Wingdings" pitchFamily="2" charset="2"/>
              <a:buChar char="l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TW" altLang="en-US" sz="2000" b="0" dirty="0" smtClean="0"/>
              <a:t>●以上時間皆為台北時</a:t>
            </a:r>
            <a:r>
              <a:rPr lang="zh-TW" altLang="en-US" sz="2000" b="0" dirty="0"/>
              <a:t>間</a:t>
            </a:r>
            <a:endParaRPr lang="en-US" altLang="zh-TW" sz="2000" b="0" dirty="0" smtClean="0"/>
          </a:p>
        </p:txBody>
      </p:sp>
    </p:spTree>
    <p:extLst>
      <p:ext uri="{BB962C8B-B14F-4D97-AF65-F5344CB8AC3E}">
        <p14:creationId xmlns:p14="http://schemas.microsoft.com/office/powerpoint/2010/main" val="3552558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algn="ctr"/>
            <a:r>
              <a:rPr lang="zh-TW" altLang="en-US" dirty="0">
                <a:solidFill>
                  <a:srgbClr val="1C1C1C"/>
                </a:solidFill>
              </a:rPr>
              <a:t>投資黃金可以參考的</a:t>
            </a:r>
            <a:r>
              <a:rPr lang="zh-TW" altLang="en-US" dirty="0" smtClean="0">
                <a:solidFill>
                  <a:srgbClr val="1C1C1C"/>
                </a:solidFill>
              </a:rPr>
              <a:t>資訊</a:t>
            </a:r>
            <a:r>
              <a:rPr lang="en-US" altLang="zh-TW" dirty="0" smtClean="0"/>
              <a:t>?</a:t>
            </a:r>
            <a:endParaRPr lang="zh-CN" altLang="en-US" sz="20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9D947-1C5C-4623-93C7-14751A986F97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pPr/>
              <a:t>6</a:t>
            </a:fld>
            <a:endParaRPr lang="zh-CN" altLang="en-US" dirty="0" smtClean="0"/>
          </a:p>
        </p:txBody>
      </p:sp>
      <p:graphicFrame>
        <p:nvGraphicFramePr>
          <p:cNvPr id="7" name="物件 6"/>
          <p:cNvGraphicFramePr>
            <a:graphicFrameLocks noChangeAspect="1"/>
          </p:cNvGraphicFramePr>
          <p:nvPr/>
        </p:nvGraphicFramePr>
        <p:xfrm>
          <a:off x="7354668" y="256337"/>
          <a:ext cx="1423729" cy="1758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" name="PhotoImpact" r:id="rId3" imgW="6375240" imgH="7873920" progId="PI3.Image">
                  <p:embed/>
                </p:oleObj>
              </mc:Choice>
              <mc:Fallback>
                <p:oleObj name="PhotoImpact" r:id="rId3" imgW="6375240" imgH="787392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54668" y="256337"/>
                        <a:ext cx="1423729" cy="1758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15120" y="1269356"/>
            <a:ext cx="8353424" cy="5111972"/>
          </a:xfrm>
        </p:spPr>
        <p:txBody>
          <a:bodyPr/>
          <a:lstStyle/>
          <a:p>
            <a:r>
              <a:rPr lang="zh-TW" altLang="en-US" b="0" dirty="0"/>
              <a:t>原則</a:t>
            </a:r>
            <a:r>
              <a:rPr lang="zh-TW" altLang="en-US" b="0" dirty="0" smtClean="0"/>
              <a:t>   </a:t>
            </a:r>
            <a:r>
              <a:rPr lang="en-US" altLang="zh-TW" b="0" dirty="0" smtClean="0"/>
              <a:t>:</a:t>
            </a:r>
            <a:r>
              <a:rPr lang="zh-TW" altLang="en-US" b="0" dirty="0" smtClean="0"/>
              <a:t>   少就是多  ☺</a:t>
            </a:r>
            <a:endParaRPr lang="en-US" altLang="zh-TW" b="0" dirty="0" smtClean="0"/>
          </a:p>
          <a:p>
            <a:endParaRPr lang="en-US" altLang="zh-TW" b="0" dirty="0"/>
          </a:p>
          <a:p>
            <a:r>
              <a:rPr lang="zh-TW" altLang="en-US" b="0" dirty="0" smtClean="0"/>
              <a:t>趨勢   </a:t>
            </a:r>
            <a:r>
              <a:rPr lang="en-US" altLang="zh-TW" b="0" dirty="0" smtClean="0"/>
              <a:t>:</a:t>
            </a:r>
            <a:r>
              <a:rPr lang="zh-TW" altLang="en-US" b="0" dirty="0" smtClean="0"/>
              <a:t>   順勢而行</a:t>
            </a:r>
            <a:endParaRPr lang="en-US" altLang="zh-TW" b="0" dirty="0" smtClean="0"/>
          </a:p>
          <a:p>
            <a:endParaRPr lang="en-US" altLang="zh-TW" b="0" dirty="0" smtClean="0"/>
          </a:p>
          <a:p>
            <a:r>
              <a:rPr lang="zh-TW" altLang="en-US" b="0" dirty="0" smtClean="0"/>
              <a:t>價</a:t>
            </a:r>
            <a:r>
              <a:rPr lang="zh-TW" altLang="en-US" b="0" dirty="0"/>
              <a:t>位</a:t>
            </a:r>
            <a:r>
              <a:rPr lang="en-US" altLang="zh-TW" b="0" dirty="0" smtClean="0"/>
              <a:t> </a:t>
            </a:r>
            <a:r>
              <a:rPr lang="zh-TW" altLang="en-US" b="0" dirty="0" smtClean="0"/>
              <a:t>  </a:t>
            </a:r>
            <a:r>
              <a:rPr lang="en-US" altLang="zh-TW" b="0" dirty="0" smtClean="0"/>
              <a:t>:</a:t>
            </a:r>
            <a:r>
              <a:rPr lang="zh-TW" altLang="en-US" b="0" dirty="0" smtClean="0"/>
              <a:t>   雖不中 亦不遠</a:t>
            </a:r>
            <a:endParaRPr lang="en-US" altLang="zh-TW" b="0" dirty="0" smtClean="0"/>
          </a:p>
          <a:p>
            <a:endParaRPr lang="en-US" altLang="zh-TW" b="0" dirty="0" smtClean="0"/>
          </a:p>
          <a:p>
            <a:r>
              <a:rPr lang="zh-TW" altLang="en-US" b="0" dirty="0" smtClean="0"/>
              <a:t>網站   </a:t>
            </a:r>
            <a:r>
              <a:rPr lang="en-US" altLang="zh-TW" b="0" dirty="0" smtClean="0"/>
              <a:t>:</a:t>
            </a:r>
            <a:r>
              <a:rPr lang="zh-TW" altLang="en-US" b="0" dirty="0" smtClean="0"/>
              <a:t>   黃金評論網  </a:t>
            </a:r>
            <a:endParaRPr lang="en-US" altLang="zh-TW" b="0" dirty="0" smtClean="0"/>
          </a:p>
          <a:p>
            <a:pPr marL="0" indent="0">
              <a:buNone/>
            </a:pPr>
            <a:r>
              <a:rPr lang="zh-TW" altLang="en-US" b="0" dirty="0"/>
              <a:t> </a:t>
            </a:r>
            <a:r>
              <a:rPr lang="zh-TW" altLang="en-US" b="0" dirty="0" smtClean="0"/>
              <a:t>                  </a:t>
            </a:r>
            <a:r>
              <a:rPr lang="en-US" altLang="zh-TW" b="0" dirty="0">
                <a:hlinkClick r:id="rId5"/>
              </a:rPr>
              <a:t>http://www.hjplw.com</a:t>
            </a:r>
            <a:r>
              <a:rPr lang="en-US" altLang="zh-TW" b="0" dirty="0" smtClean="0">
                <a:hlinkClick r:id="rId5"/>
              </a:rPr>
              <a:t>/</a:t>
            </a:r>
            <a:endParaRPr lang="en-US" altLang="zh-TW" b="0" dirty="0" smtClean="0"/>
          </a:p>
          <a:p>
            <a:pPr marL="0" indent="0">
              <a:buNone/>
            </a:pPr>
            <a:r>
              <a:rPr lang="zh-TW" altLang="en-US" b="0" dirty="0" smtClean="0"/>
              <a:t>                   黃金分析網</a:t>
            </a:r>
            <a:endParaRPr lang="en-US" altLang="zh-TW" b="0" dirty="0" smtClean="0"/>
          </a:p>
          <a:p>
            <a:pPr marL="0" indent="0">
              <a:buNone/>
            </a:pPr>
            <a:r>
              <a:rPr lang="en-US" altLang="zh-TW" b="0" dirty="0"/>
              <a:t> </a:t>
            </a:r>
            <a:r>
              <a:rPr lang="en-US" altLang="zh-TW" b="0" dirty="0" smtClean="0"/>
              <a:t>                  </a:t>
            </a:r>
            <a:r>
              <a:rPr lang="en-US" altLang="zh-TW" b="0" dirty="0">
                <a:hlinkClick r:id="rId6"/>
              </a:rPr>
              <a:t>http://www.cngold.org/</a:t>
            </a:r>
            <a:endParaRPr lang="en-US" altLang="zh-TW" b="0" dirty="0"/>
          </a:p>
          <a:p>
            <a:pPr marL="0" indent="0">
              <a:buNone/>
            </a:pPr>
            <a:endParaRPr lang="en-US" altLang="zh-TW" b="0" dirty="0" smtClean="0"/>
          </a:p>
          <a:p>
            <a:pPr marL="0" indent="0">
              <a:buNone/>
            </a:pPr>
            <a:r>
              <a:rPr lang="zh-TW" altLang="en-US" b="0" dirty="0"/>
              <a:t> </a:t>
            </a:r>
            <a:r>
              <a:rPr lang="zh-TW" altLang="en-US" b="0" dirty="0" smtClean="0"/>
              <a:t>                  </a:t>
            </a:r>
            <a:endParaRPr lang="en-US" altLang="zh-TW" b="0" dirty="0" smtClean="0"/>
          </a:p>
        </p:txBody>
      </p:sp>
    </p:spTree>
    <p:extLst>
      <p:ext uri="{BB962C8B-B14F-4D97-AF65-F5344CB8AC3E}">
        <p14:creationId xmlns:p14="http://schemas.microsoft.com/office/powerpoint/2010/main" val="152424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dirty="0">
                <a:solidFill>
                  <a:srgbClr val="1C1C1C"/>
                </a:solidFill>
              </a:rPr>
              <a:t>外匯交易需具備的投資</a:t>
            </a:r>
            <a:r>
              <a:rPr lang="zh-TW" altLang="en-US" dirty="0" smtClean="0">
                <a:solidFill>
                  <a:srgbClr val="1C1C1C"/>
                </a:solidFill>
              </a:rPr>
              <a:t>心理</a:t>
            </a:r>
            <a:endParaRPr lang="zh-CN" altLang="en-US" sz="20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9D947-1C5C-4623-93C7-14751A986F97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pPr/>
              <a:t>7</a:t>
            </a:fld>
            <a:endParaRPr lang="zh-CN" altLang="en-US" dirty="0" smtClean="0"/>
          </a:p>
        </p:txBody>
      </p:sp>
      <p:graphicFrame>
        <p:nvGraphicFramePr>
          <p:cNvPr id="7" name="物件 6"/>
          <p:cNvGraphicFramePr>
            <a:graphicFrameLocks noChangeAspect="1"/>
          </p:cNvGraphicFramePr>
          <p:nvPr/>
        </p:nvGraphicFramePr>
        <p:xfrm>
          <a:off x="7354668" y="256337"/>
          <a:ext cx="1423729" cy="1758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6" name="PhotoImpact" r:id="rId3" imgW="6375240" imgH="7873920" progId="PI3.Image">
                  <p:embed/>
                </p:oleObj>
              </mc:Choice>
              <mc:Fallback>
                <p:oleObj name="PhotoImpact" r:id="rId3" imgW="6375240" imgH="787392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54668" y="256337"/>
                        <a:ext cx="1423729" cy="1758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15120" y="1269356"/>
            <a:ext cx="8353424" cy="5111972"/>
          </a:xfrm>
        </p:spPr>
        <p:txBody>
          <a:bodyPr/>
          <a:lstStyle/>
          <a:p>
            <a:r>
              <a:rPr lang="zh-TW" altLang="en-US" b="0" dirty="0" smtClean="0"/>
              <a:t>學習力 ☺</a:t>
            </a:r>
            <a:endParaRPr lang="en-US" altLang="zh-TW" b="0" dirty="0" smtClean="0"/>
          </a:p>
          <a:p>
            <a:endParaRPr lang="en-US" altLang="zh-TW" b="0" dirty="0" smtClean="0"/>
          </a:p>
          <a:p>
            <a:r>
              <a:rPr lang="zh-TW" altLang="en-US" b="0" dirty="0" smtClean="0"/>
              <a:t>清醒 </a:t>
            </a:r>
            <a:r>
              <a:rPr lang="zh-TW" altLang="en-US" b="0" dirty="0"/>
              <a:t>☺</a:t>
            </a:r>
            <a:endParaRPr lang="en-US" altLang="zh-TW" b="0" dirty="0" smtClean="0"/>
          </a:p>
          <a:p>
            <a:endParaRPr lang="en-US" altLang="zh-TW" b="0" dirty="0" smtClean="0"/>
          </a:p>
          <a:p>
            <a:r>
              <a:rPr lang="zh-TW" altLang="en-US" b="0" dirty="0" smtClean="0"/>
              <a:t>莫忘初衷 ☺</a:t>
            </a:r>
            <a:endParaRPr lang="en-US" altLang="zh-TW" b="0" dirty="0" smtClean="0"/>
          </a:p>
          <a:p>
            <a:endParaRPr lang="en-US" altLang="zh-TW" b="0" dirty="0" smtClean="0"/>
          </a:p>
          <a:p>
            <a:r>
              <a:rPr lang="zh-TW" altLang="en-US" b="0" dirty="0" smtClean="0"/>
              <a:t>負責 ☺</a:t>
            </a:r>
            <a:endParaRPr lang="en-US" altLang="zh-TW" b="0" dirty="0" smtClean="0"/>
          </a:p>
          <a:p>
            <a:endParaRPr lang="en-US" altLang="zh-TW" b="0" dirty="0" smtClean="0"/>
          </a:p>
        </p:txBody>
      </p:sp>
    </p:spTree>
    <p:extLst>
      <p:ext uri="{BB962C8B-B14F-4D97-AF65-F5344CB8AC3E}">
        <p14:creationId xmlns:p14="http://schemas.microsoft.com/office/powerpoint/2010/main" val="375533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占位符 11"/>
          <p:cNvPicPr>
            <a:picLocks noGrp="1" noChangeAspect="1"/>
          </p:cNvPicPr>
          <p:nvPr>
            <p:ph type="pic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95287" y="2492896"/>
            <a:ext cx="8353425" cy="3743622"/>
          </a:xfrm>
        </p:spPr>
      </p:pic>
      <p:sp>
        <p:nvSpPr>
          <p:cNvPr id="9" name="文本占位符 8"/>
          <p:cNvSpPr>
            <a:spLocks noGrp="1"/>
          </p:cNvSpPr>
          <p:nvPr>
            <p:ph type="body" sz="half" idx="2"/>
          </p:nvPr>
        </p:nvSpPr>
        <p:spPr>
          <a:xfrm>
            <a:off x="395287" y="548680"/>
            <a:ext cx="6841009" cy="1584176"/>
          </a:xfrm>
        </p:spPr>
        <p:txBody>
          <a:bodyPr>
            <a:normAutofit/>
          </a:bodyPr>
          <a:lstStyle/>
          <a:p>
            <a:pPr algn="ctr"/>
            <a:r>
              <a:rPr lang="zh-TW" altLang="en-US" sz="2000" b="0" dirty="0" smtClean="0"/>
              <a:t>成功的</a:t>
            </a:r>
            <a:r>
              <a:rPr lang="zh-TW" altLang="en-US" sz="2000" b="0" dirty="0"/>
              <a:t>交易者是一個旅程，而非目的地</a:t>
            </a:r>
            <a:r>
              <a:rPr lang="zh-TW" altLang="en-US" sz="2000" b="0" dirty="0" smtClean="0"/>
              <a:t>。</a:t>
            </a:r>
            <a:endParaRPr lang="en-US" altLang="zh-TW" sz="2000" b="0" dirty="0" smtClean="0"/>
          </a:p>
          <a:p>
            <a:pPr algn="ctr"/>
            <a:r>
              <a:rPr lang="zh-TW" altLang="en-US" sz="2000" b="0" dirty="0" smtClean="0"/>
              <a:t>世界</a:t>
            </a:r>
            <a:r>
              <a:rPr lang="zh-TW" altLang="en-US" sz="2000" b="0" dirty="0"/>
              <a:t>上並不存在只贏不輸</a:t>
            </a:r>
            <a:r>
              <a:rPr lang="zh-TW" altLang="en-US" sz="2000" b="0" dirty="0" smtClean="0"/>
              <a:t>的投資人。</a:t>
            </a:r>
            <a:endParaRPr lang="en-US" altLang="zh-TW" sz="2000" b="0" dirty="0" smtClean="0"/>
          </a:p>
          <a:p>
            <a:pPr algn="ctr"/>
            <a:r>
              <a:rPr lang="zh-TW" altLang="en-US" sz="2000" b="0" dirty="0" smtClean="0"/>
              <a:t>試</a:t>
            </a:r>
            <a:r>
              <a:rPr lang="zh-TW" altLang="en-US" sz="2000" b="0" dirty="0"/>
              <a:t>著每天交易的更好一些，從自己的進步中得到樂趣</a:t>
            </a:r>
            <a:r>
              <a:rPr lang="zh-TW" altLang="en-US" sz="2000" b="0" dirty="0" smtClean="0"/>
              <a:t>。  </a:t>
            </a:r>
            <a:endParaRPr lang="en-US" altLang="zh-TW" sz="2000" b="0" dirty="0" smtClean="0"/>
          </a:p>
          <a:p>
            <a:pPr algn="ctr"/>
            <a:r>
              <a:rPr lang="zh-TW" altLang="en-US" sz="2000" b="0" dirty="0" smtClean="0"/>
              <a:t>共勉之</a:t>
            </a:r>
            <a:r>
              <a:rPr lang="en-US" altLang="zh-TW" sz="2000" b="0" dirty="0" smtClean="0"/>
              <a:t>~~~</a:t>
            </a:r>
            <a:r>
              <a:rPr lang="zh-TW" altLang="en-US" sz="2000" b="0" dirty="0" smtClean="0"/>
              <a:t> </a:t>
            </a:r>
            <a:r>
              <a:rPr lang="zh-TW" altLang="en-US" sz="2000" dirty="0" smtClean="0"/>
              <a:t> </a:t>
            </a:r>
            <a:endParaRPr lang="zh-CN" altLang="en-US" sz="20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95288" y="6453336"/>
            <a:ext cx="2133600" cy="268139"/>
          </a:xfrm>
        </p:spPr>
        <p:txBody>
          <a:bodyPr/>
          <a:lstStyle/>
          <a:p>
            <a:fld id="{9BAEB0C5-E2D5-4173-A645-529716621F1E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615113" y="6453336"/>
            <a:ext cx="2133600" cy="268139"/>
          </a:xfrm>
        </p:spPr>
        <p:txBody>
          <a:bodyPr/>
          <a:lstStyle/>
          <a:p>
            <a:fld id="{49F4BA8F-7B64-4198-9505-0CB5D4D3B366}" type="slidenum">
              <a:rPr lang="zh-CN" altLang="en-US" smtClean="0"/>
              <a:pPr/>
              <a:t>8</a:t>
            </a:fld>
            <a:endParaRPr lang="zh-CN" altLang="en-US" dirty="0" smtClean="0"/>
          </a:p>
        </p:txBody>
      </p:sp>
      <p:graphicFrame>
        <p:nvGraphicFramePr>
          <p:cNvPr id="8" name="物件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5701953"/>
              </p:ext>
            </p:extLst>
          </p:nvPr>
        </p:nvGraphicFramePr>
        <p:xfrm>
          <a:off x="7354668" y="256337"/>
          <a:ext cx="1423729" cy="1758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5" name="PhotoImpact" r:id="rId4" imgW="6375240" imgH="7873920" progId="PI3.Image">
                  <p:embed/>
                </p:oleObj>
              </mc:Choice>
              <mc:Fallback>
                <p:oleObj name="PhotoImpact" r:id="rId4" imgW="6375240" imgH="787392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54668" y="256337"/>
                        <a:ext cx="1423729" cy="1758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668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zh-TW" altLang="en-US" dirty="0" smtClean="0"/>
              <a:t>謝謝大家</a:t>
            </a:r>
            <a:endParaRPr lang="zh-CN" altLang="en-US" dirty="0"/>
          </a:p>
        </p:txBody>
      </p:sp>
      <p:sp>
        <p:nvSpPr>
          <p:cNvPr id="8" name="副标题 7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zh-TW" altLang="en-US" dirty="0" smtClean="0"/>
              <a:t>祝大家操作順利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0E29-6729-45AE-8ACE-241BC2E12AA2}" type="datetime1">
              <a:rPr lang="zh-CN" altLang="en-US" smtClean="0"/>
              <a:t>2014/9/4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4BA8F-7B64-4198-9505-0CB5D4D3B366}" type="slidenum">
              <a:rPr lang="zh-CN" altLang="en-US" smtClean="0"/>
              <a:pPr/>
              <a:t>9</a:t>
            </a:fld>
            <a:endParaRPr lang="zh-CN" altLang="en-US"/>
          </a:p>
        </p:txBody>
      </p:sp>
      <p:graphicFrame>
        <p:nvGraphicFramePr>
          <p:cNvPr id="9" name="物件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2644686"/>
              </p:ext>
            </p:extLst>
          </p:nvPr>
        </p:nvGraphicFramePr>
        <p:xfrm>
          <a:off x="179512" y="102584"/>
          <a:ext cx="1906437" cy="23543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" name="PhotoImpact" r:id="rId3" imgW="6375240" imgH="7873920" progId="PI3.Image">
                  <p:embed/>
                </p:oleObj>
              </mc:Choice>
              <mc:Fallback>
                <p:oleObj name="PhotoImpact" r:id="rId3" imgW="6375240" imgH="7873920" progId="PI3.Im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512" y="102584"/>
                        <a:ext cx="1906437" cy="23543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66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ISPRING_RESOURCE_PATHS_HASH_2" val="65d0b7396bd9bd81f0f6dfa8d821be15d1fe504"/>
</p:tagLst>
</file>

<file path=ppt/theme/theme1.xml><?xml version="1.0" encoding="utf-8"?>
<a:theme xmlns:a="http://schemas.openxmlformats.org/drawingml/2006/main" name="www.iloveppt.org">
  <a:themeElements>
    <a:clrScheme name="www.slideto.Me blue L5">
      <a:dk1>
        <a:srgbClr val="111111"/>
      </a:dk1>
      <a:lt1>
        <a:srgbClr val="FFFFFF"/>
      </a:lt1>
      <a:dk2>
        <a:srgbClr val="777777"/>
      </a:dk2>
      <a:lt2>
        <a:srgbClr val="B2B2B2"/>
      </a:lt2>
      <a:accent1>
        <a:srgbClr val="0070C0"/>
      </a:accent1>
      <a:accent2>
        <a:srgbClr val="00B0F0"/>
      </a:accent2>
      <a:accent3>
        <a:srgbClr val="00B050"/>
      </a:accent3>
      <a:accent4>
        <a:srgbClr val="92D050"/>
      </a:accent4>
      <a:accent5>
        <a:srgbClr val="FF6600"/>
      </a:accent5>
      <a:accent6>
        <a:srgbClr val="FF9900"/>
      </a:accent6>
      <a:hlink>
        <a:srgbClr val="373737"/>
      </a:hlink>
      <a:folHlink>
        <a:srgbClr val="6E6E6E"/>
      </a:folHlink>
    </a:clrScheme>
    <a:fontScheme name="www.SlideTo.Me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9525">
          <a:solidFill>
            <a:schemeClr val="accent1">
              <a:lumMod val="50000"/>
            </a:schemeClr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>
          <a:defRPr sz="16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www.SlideTo.Me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www.SlideTo.Me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黃金</Template>
  <TotalTime>78</TotalTime>
  <Words>275</Words>
  <Application>Microsoft Office PowerPoint</Application>
  <PresentationFormat>如螢幕大小 (4:3)</PresentationFormat>
  <Paragraphs>73</Paragraphs>
  <Slides>9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微软雅黑</vt:lpstr>
      <vt:lpstr>Arial</vt:lpstr>
      <vt:lpstr>Arial Black</vt:lpstr>
      <vt:lpstr>Wingdings</vt:lpstr>
      <vt:lpstr>www.iloveppt.org</vt:lpstr>
      <vt:lpstr>Ulead PhotoImpact Image</vt:lpstr>
      <vt:lpstr>認識黃金</vt:lpstr>
      <vt:lpstr>分享大綱</vt:lpstr>
      <vt:lpstr>甚麼是黃金?</vt:lpstr>
      <vt:lpstr>投資黃金需要具備?</vt:lpstr>
      <vt:lpstr>世界各大黃金市場</vt:lpstr>
      <vt:lpstr>投資黃金可以參考的資訊?</vt:lpstr>
      <vt:lpstr>外匯交易需具備的投資心理</vt:lpstr>
      <vt:lpstr>PowerPoint 簡報</vt:lpstr>
      <vt:lpstr>謝謝大家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点击此处添加幻灯主标题</dc:title>
  <dc:subject>TP-艺术流派</dc:subject>
  <dc:creator>William Liu</dc:creator>
  <cp:keywords>XS-普屏 4：3;SC-多彩色;BG-浅色;DH-静态;XJ-二级</cp:keywords>
  <dc:description>我爱PPT中文网</dc:description>
  <cp:lastModifiedBy>William Liu</cp:lastModifiedBy>
  <cp:revision>13</cp:revision>
  <dcterms:created xsi:type="dcterms:W3CDTF">2014-09-03T07:50:09Z</dcterms:created>
  <dcterms:modified xsi:type="dcterms:W3CDTF">2014-09-04T07:21:08Z</dcterms:modified>
  <cp:category>UDi-主题模板</cp:category>
</cp:coreProperties>
</file>

<file path=docProps/thumbnail.jpeg>
</file>